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Lst>
  <p:notesMasterIdLst>
    <p:notesMasterId r:id="rId42"/>
  </p:notesMasterIdLst>
  <p:handoutMasterIdLst>
    <p:handoutMasterId r:id="rId43"/>
  </p:handoutMasterIdLst>
  <p:sldIdLst>
    <p:sldId id="522" r:id="rId2"/>
    <p:sldId id="535" r:id="rId3"/>
    <p:sldId id="347" r:id="rId4"/>
    <p:sldId id="455" r:id="rId5"/>
    <p:sldId id="456" r:id="rId6"/>
    <p:sldId id="313" r:id="rId7"/>
    <p:sldId id="519" r:id="rId8"/>
    <p:sldId id="523" r:id="rId9"/>
    <p:sldId id="315" r:id="rId10"/>
    <p:sldId id="293" r:id="rId11"/>
    <p:sldId id="547" r:id="rId12"/>
    <p:sldId id="310" r:id="rId13"/>
    <p:sldId id="309" r:id="rId14"/>
    <p:sldId id="508" r:id="rId15"/>
    <p:sldId id="555" r:id="rId16"/>
    <p:sldId id="544" r:id="rId17"/>
    <p:sldId id="524" r:id="rId18"/>
    <p:sldId id="318" r:id="rId19"/>
    <p:sldId id="536" r:id="rId20"/>
    <p:sldId id="537" r:id="rId21"/>
    <p:sldId id="550" r:id="rId22"/>
    <p:sldId id="540" r:id="rId23"/>
    <p:sldId id="541" r:id="rId24"/>
    <p:sldId id="539" r:id="rId25"/>
    <p:sldId id="431" r:id="rId26"/>
    <p:sldId id="530" r:id="rId27"/>
    <p:sldId id="531" r:id="rId28"/>
    <p:sldId id="552" r:id="rId29"/>
    <p:sldId id="551" r:id="rId30"/>
    <p:sldId id="548" r:id="rId31"/>
    <p:sldId id="529" r:id="rId32"/>
    <p:sldId id="527" r:id="rId33"/>
    <p:sldId id="553" r:id="rId34"/>
    <p:sldId id="435" r:id="rId35"/>
    <p:sldId id="520" r:id="rId36"/>
    <p:sldId id="526" r:id="rId37"/>
    <p:sldId id="554" r:id="rId38"/>
    <p:sldId id="528" r:id="rId39"/>
    <p:sldId id="534" r:id="rId40"/>
    <p:sldId id="521" r:id="rId41"/>
  </p:sldIdLst>
  <p:sldSz cx="9906000" cy="6858000" type="A4"/>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3929">
          <p15:clr>
            <a:srgbClr val="A4A3A4"/>
          </p15:clr>
        </p15:guide>
        <p15:guide id="2" orient="horz" pos="845" userDrawn="1">
          <p15:clr>
            <a:srgbClr val="A4A3A4"/>
          </p15:clr>
        </p15:guide>
        <p15:guide id="3" orient="horz" pos="436">
          <p15:clr>
            <a:srgbClr val="A4A3A4"/>
          </p15:clr>
        </p15:guide>
        <p15:guide id="4" pos="417">
          <p15:clr>
            <a:srgbClr val="A4A3A4"/>
          </p15:clr>
        </p15:guide>
        <p15:guide id="5" pos="5887">
          <p15:clr>
            <a:srgbClr val="A4A3A4"/>
          </p15:clr>
        </p15:guide>
        <p15:guide id="6" pos="564">
          <p15:clr>
            <a:srgbClr val="A4A3A4"/>
          </p15:clr>
        </p15:guide>
        <p15:guide id="7" pos="3120">
          <p15:clr>
            <a:srgbClr val="A4A3A4"/>
          </p15:clr>
        </p15:guide>
        <p15:guide id="8" pos="762">
          <p15:clr>
            <a:srgbClr val="A4A3A4"/>
          </p15:clr>
        </p15:guide>
        <p15:guide id="9" pos="62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66FF"/>
    <a:srgbClr val="FF5050"/>
    <a:srgbClr val="990000"/>
    <a:srgbClr val="808080"/>
    <a:srgbClr val="FF9900"/>
    <a:srgbClr val="008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51" autoAdjust="0"/>
    <p:restoredTop sz="76099" autoAdjust="0"/>
  </p:normalViewPr>
  <p:slideViewPr>
    <p:cSldViewPr>
      <p:cViewPr varScale="1">
        <p:scale>
          <a:sx n="83" d="100"/>
          <a:sy n="83" d="100"/>
        </p:scale>
        <p:origin x="2388" y="96"/>
      </p:cViewPr>
      <p:guideLst>
        <p:guide orient="horz" pos="3929"/>
        <p:guide orient="horz" pos="845"/>
        <p:guide orient="horz" pos="436"/>
        <p:guide pos="417"/>
        <p:guide pos="5887"/>
        <p:guide pos="564"/>
        <p:guide pos="3120"/>
        <p:guide pos="762"/>
        <p:guide pos="625"/>
      </p:guideLst>
    </p:cSldViewPr>
  </p:slideViewPr>
  <p:outlineViewPr>
    <p:cViewPr>
      <p:scale>
        <a:sx n="33" d="100"/>
        <a:sy n="33" d="100"/>
      </p:scale>
      <p:origin x="0" y="1806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5" d="100"/>
          <a:sy n="75" d="100"/>
        </p:scale>
        <p:origin x="375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Kopfzeilenplatzhalter 2"/>
          <p:cNvSpPr>
            <a:spLocks noGrp="1"/>
          </p:cNvSpPr>
          <p:nvPr>
            <p:ph type="hdr" sz="quarter"/>
          </p:nvPr>
        </p:nvSpPr>
        <p:spPr>
          <a:xfrm>
            <a:off x="1" y="1"/>
            <a:ext cx="2945862" cy="495793"/>
          </a:xfrm>
          <a:prstGeom prst="rect">
            <a:avLst/>
          </a:prstGeom>
        </p:spPr>
        <p:txBody>
          <a:bodyPr vert="horz" lIns="88194" tIns="44097" rIns="88194" bIns="44097" rtlCol="0"/>
          <a:lstStyle>
            <a:lvl1pPr algn="l">
              <a:defRPr sz="1200"/>
            </a:lvl1pPr>
          </a:lstStyle>
          <a:p>
            <a:endParaRPr lang="de-DE"/>
          </a:p>
        </p:txBody>
      </p:sp>
      <p:sp>
        <p:nvSpPr>
          <p:cNvPr id="4" name="Fußzeilenplatzhalter 3"/>
          <p:cNvSpPr>
            <a:spLocks noGrp="1"/>
          </p:cNvSpPr>
          <p:nvPr>
            <p:ph type="ftr" sz="quarter" idx="2"/>
          </p:nvPr>
        </p:nvSpPr>
        <p:spPr>
          <a:xfrm>
            <a:off x="1" y="9429306"/>
            <a:ext cx="2945862" cy="495793"/>
          </a:xfrm>
          <a:prstGeom prst="rect">
            <a:avLst/>
          </a:prstGeom>
        </p:spPr>
        <p:txBody>
          <a:bodyPr vert="horz" lIns="88194" tIns="44097" rIns="88194" bIns="44097" rtlCol="0" anchor="b"/>
          <a:lstStyle>
            <a:lvl1pPr algn="l">
              <a:defRPr sz="1200"/>
            </a:lvl1pPr>
          </a:lstStyle>
          <a:p>
            <a:r>
              <a:rPr lang="de-DE" altLang="de-DE" dirty="0"/>
              <a:t>B</a:t>
            </a:r>
            <a:r>
              <a:rPr lang="de-DE" altLang="de-DE" sz="800" b="1" dirty="0"/>
              <a:t>AUSTEIN</a:t>
            </a:r>
            <a:r>
              <a:rPr lang="de-DE" altLang="de-DE" dirty="0"/>
              <a:t> 1 ▪ Einstieg ins Programm</a:t>
            </a:r>
            <a:endParaRPr lang="de-DE" dirty="0"/>
          </a:p>
        </p:txBody>
      </p:sp>
      <p:sp>
        <p:nvSpPr>
          <p:cNvPr id="5" name="Datumsplatzhalter 4"/>
          <p:cNvSpPr>
            <a:spLocks noGrp="1"/>
          </p:cNvSpPr>
          <p:nvPr>
            <p:ph type="dt" sz="quarter" idx="1"/>
          </p:nvPr>
        </p:nvSpPr>
        <p:spPr>
          <a:xfrm>
            <a:off x="3850294" y="1"/>
            <a:ext cx="2945862" cy="495793"/>
          </a:xfrm>
          <a:prstGeom prst="rect">
            <a:avLst/>
          </a:prstGeom>
        </p:spPr>
        <p:txBody>
          <a:bodyPr vert="horz" lIns="88194" tIns="44097" rIns="88194" bIns="44097" rtlCol="0"/>
          <a:lstStyle>
            <a:lvl1pPr algn="r">
              <a:defRPr sz="1200"/>
            </a:lvl1pPr>
          </a:lstStyle>
          <a:p>
            <a:fld id="{1910333F-907F-4E5D-91B5-BE205DD47A92}" type="datetimeFigureOut">
              <a:rPr lang="de-DE" smtClean="0"/>
              <a:t>30.04.2024</a:t>
            </a:fld>
            <a:endParaRPr lang="de-DE"/>
          </a:p>
        </p:txBody>
      </p:sp>
      <p:sp>
        <p:nvSpPr>
          <p:cNvPr id="6" name="Foliennummernplatzhalter 5"/>
          <p:cNvSpPr>
            <a:spLocks noGrp="1"/>
          </p:cNvSpPr>
          <p:nvPr>
            <p:ph type="sldNum" sz="quarter" idx="3"/>
          </p:nvPr>
        </p:nvSpPr>
        <p:spPr>
          <a:xfrm>
            <a:off x="3850294" y="9429306"/>
            <a:ext cx="2945862" cy="495793"/>
          </a:xfrm>
          <a:prstGeom prst="rect">
            <a:avLst/>
          </a:prstGeom>
        </p:spPr>
        <p:txBody>
          <a:bodyPr vert="horz" lIns="88194" tIns="44097" rIns="88194" bIns="44097" rtlCol="0" anchor="b"/>
          <a:lstStyle>
            <a:lvl1pPr algn="r">
              <a:defRPr sz="1200"/>
            </a:lvl1pPr>
          </a:lstStyle>
          <a:p>
            <a:fld id="{2D4C230F-F34B-4254-B447-2DB90C8672F4}" type="slidenum">
              <a:rPr lang="de-DE" smtClean="0"/>
              <a:t>‹Nr.›</a:t>
            </a:fld>
            <a:endParaRPr lang="de-DE"/>
          </a:p>
        </p:txBody>
      </p:sp>
    </p:spTree>
    <p:extLst>
      <p:ext uri="{BB962C8B-B14F-4D97-AF65-F5344CB8AC3E}">
        <p14:creationId xmlns:p14="http://schemas.microsoft.com/office/powerpoint/2010/main" val="41525008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oliennummernplatzhalter 6"/>
          <p:cNvSpPr>
            <a:spLocks noGrp="1"/>
          </p:cNvSpPr>
          <p:nvPr>
            <p:ph type="sldNum" sz="quarter" idx="5"/>
          </p:nvPr>
        </p:nvSpPr>
        <p:spPr bwMode="auto">
          <a:xfrm>
            <a:off x="3851278" y="9429833"/>
            <a:ext cx="2944813" cy="49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519" tIns="45757" rIns="91519" bIns="45757" numCol="1" anchor="b" anchorCtr="0" compatLnSpc="1">
            <a:prstTxWarp prst="textNoShape">
              <a:avLst/>
            </a:prstTxWarp>
          </a:bodyPr>
          <a:lstStyle>
            <a:lvl1pPr algn="r" defTabSz="915909">
              <a:defRPr sz="1000">
                <a:latin typeface="+mn-lt"/>
              </a:defRPr>
            </a:lvl1pPr>
          </a:lstStyle>
          <a:p>
            <a:pPr>
              <a:defRPr/>
            </a:pPr>
            <a:fld id="{1E7B11D1-DF5E-4292-805B-27E8C10011C2}" type="slidenum">
              <a:rPr lang="de-DE" altLang="de-DE" smtClean="0"/>
              <a:pPr>
                <a:defRPr/>
              </a:pPr>
              <a:t>‹Nr.›</a:t>
            </a:fld>
            <a:endParaRPr lang="de-DE" altLang="de-DE" dirty="0"/>
          </a:p>
        </p:txBody>
      </p:sp>
      <p:sp>
        <p:nvSpPr>
          <p:cNvPr id="2" name="Fußzeilenplatzhalter 1">
            <a:extLst>
              <a:ext uri="{FF2B5EF4-FFF2-40B4-BE49-F238E27FC236}">
                <a16:creationId xmlns:a16="http://schemas.microsoft.com/office/drawing/2014/main" id="{1DB83B23-2FA8-4B52-A910-8D012D2B811F}"/>
              </a:ext>
            </a:extLst>
          </p:cNvPr>
          <p:cNvSpPr>
            <a:spLocks noGrp="1"/>
          </p:cNvSpPr>
          <p:nvPr>
            <p:ph type="ftr" sz="quarter" idx="4"/>
          </p:nvPr>
        </p:nvSpPr>
        <p:spPr>
          <a:xfrm>
            <a:off x="1" y="9429305"/>
            <a:ext cx="2945406" cy="497333"/>
          </a:xfrm>
          <a:prstGeom prst="rect">
            <a:avLst/>
          </a:prstGeom>
        </p:spPr>
        <p:txBody>
          <a:bodyPr vert="horz" lIns="88194" tIns="44097" rIns="88194" bIns="44097" rtlCol="0" anchor="b"/>
          <a:lstStyle>
            <a:lvl1pPr algn="l">
              <a:defRPr sz="900">
                <a:solidFill>
                  <a:schemeClr val="tx1"/>
                </a:solidFill>
              </a:defRPr>
            </a:lvl1pPr>
          </a:lstStyle>
          <a:p>
            <a:r>
              <a:rPr lang="de-DE" altLang="de-DE" dirty="0"/>
              <a:t>B</a:t>
            </a:r>
            <a:r>
              <a:rPr lang="de-DE" altLang="de-DE" b="1" dirty="0"/>
              <a:t>AUSTEIN</a:t>
            </a:r>
            <a:r>
              <a:rPr lang="de-DE" altLang="de-DE" dirty="0"/>
              <a:t> 1 ▪ Einstieg ins Programm</a:t>
            </a:r>
            <a:endParaRPr lang="de-DE" dirty="0"/>
          </a:p>
        </p:txBody>
      </p:sp>
    </p:spTree>
    <p:extLst>
      <p:ext uri="{BB962C8B-B14F-4D97-AF65-F5344CB8AC3E}">
        <p14:creationId xmlns:p14="http://schemas.microsoft.com/office/powerpoint/2010/main" val="383013676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57200" algn="l" rtl="0" eaLnBrk="0" fontAlgn="base" hangingPunct="0">
      <a:spcBef>
        <a:spcPct val="30000"/>
      </a:spcBef>
      <a:spcAft>
        <a:spcPct val="0"/>
      </a:spcAft>
      <a:defRPr sz="1100" kern="1200">
        <a:solidFill>
          <a:schemeClr val="tx1"/>
        </a:solidFill>
        <a:latin typeface="+mn-lt"/>
        <a:ea typeface="+mn-ea"/>
        <a:cs typeface="+mn-cs"/>
      </a:defRPr>
    </a:lvl2pPr>
    <a:lvl3pPr marL="914400" algn="l" rtl="0" eaLnBrk="0" fontAlgn="base" hangingPunct="0">
      <a:spcBef>
        <a:spcPct val="30000"/>
      </a:spcBef>
      <a:spcAft>
        <a:spcPct val="0"/>
      </a:spcAft>
      <a:defRPr sz="1100" kern="1200">
        <a:solidFill>
          <a:schemeClr val="tx1"/>
        </a:solidFill>
        <a:latin typeface="+mn-lt"/>
        <a:ea typeface="+mn-ea"/>
        <a:cs typeface="+mn-cs"/>
      </a:defRPr>
    </a:lvl3pPr>
    <a:lvl4pPr marL="1371600" algn="l" rtl="0" eaLnBrk="0" fontAlgn="base" hangingPunct="0">
      <a:spcBef>
        <a:spcPct val="30000"/>
      </a:spcBef>
      <a:spcAft>
        <a:spcPct val="0"/>
      </a:spcAft>
      <a:defRPr sz="1100" kern="1200">
        <a:solidFill>
          <a:schemeClr val="tx1"/>
        </a:solidFill>
        <a:latin typeface="+mn-lt"/>
        <a:ea typeface="+mn-ea"/>
        <a:cs typeface="+mn-cs"/>
      </a:defRPr>
    </a:lvl4pPr>
    <a:lvl5pPr marL="1828800" algn="l" rtl="0" eaLnBrk="0" fontAlgn="base" hangingPunct="0">
      <a:spcBef>
        <a:spcPct val="30000"/>
      </a:spcBef>
      <a:spcAft>
        <a:spcPct val="0"/>
      </a:spcAft>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4499" name="Rectangle 3"/>
          <p:cNvSpPr>
            <a:spLocks noGrp="1"/>
          </p:cNvSpPr>
          <p:nvPr>
            <p:ph type="body" idx="1"/>
          </p:nvPr>
        </p:nvSpPr>
        <p:spPr>
          <a:xfrm>
            <a:off x="681039" y="4717298"/>
            <a:ext cx="5435600" cy="4464924"/>
          </a:xfrm>
          <a:prstGeom prst="rect">
            <a:avLst/>
          </a:prstGeom>
        </p:spPr>
        <p:txBody>
          <a:bodyPr lIns="88194" tIns="44097" rIns="88194" bIns="44097"/>
          <a:lstStyle/>
          <a:p>
            <a:pPr defTabSz="914305" eaLnBrk="1" hangingPunct="1">
              <a:defRPr/>
            </a:pP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1 ist als Einstieg für alle Benutzerrollen konzipiert. Es soll zunächst ein Überblick über den Programmaufbau und rollenübergreifende Funktionen gegeben werden. Spezielle Funktionen werden in den jeweiligen rollenbezogenen Bausteinen erläutert.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a:t>
            </a:fld>
            <a:endParaRPr lang="de-DE" altLang="de-DE" dirty="0"/>
          </a:p>
        </p:txBody>
      </p:sp>
      <p:sp>
        <p:nvSpPr>
          <p:cNvPr id="3" name="Fußzeilenplatzhalter 2">
            <a:extLst>
              <a:ext uri="{FF2B5EF4-FFF2-40B4-BE49-F238E27FC236}">
                <a16:creationId xmlns:a16="http://schemas.microsoft.com/office/drawing/2014/main" id="{5AAAB5C5-3934-49C3-8071-8FBB53AA95FB}"/>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0579"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endParaRPr lang="de-DE" altLang="de-DE" sz="1100" i="0" dirty="0">
              <a:solidFill>
                <a:srgbClr val="00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10</a:t>
            </a:fld>
            <a:endParaRPr lang="de-DE" altLang="de-DE" dirty="0"/>
          </a:p>
        </p:txBody>
      </p:sp>
      <p:sp>
        <p:nvSpPr>
          <p:cNvPr id="3" name="Fußzeilenplatzhalter 2">
            <a:extLst>
              <a:ext uri="{FF2B5EF4-FFF2-40B4-BE49-F238E27FC236}">
                <a16:creationId xmlns:a16="http://schemas.microsoft.com/office/drawing/2014/main" id="{00A15313-13E5-4C70-B6BF-54F9D4E75650}"/>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FF0000"/>
                </a:solidFill>
              </a:rPr>
              <a:t>Strukturbaum auf-/zuklappen. Eine Prüfliste öffnen.</a:t>
            </a:r>
          </a:p>
          <a:p>
            <a:pPr eaLnBrk="1" hangingPunct="1"/>
            <a:endParaRPr lang="de-DE" altLang="de-DE" sz="1000" dirty="0">
              <a:solidFill>
                <a:srgbClr val="FF0000"/>
              </a:solidFill>
            </a:endParaRPr>
          </a:p>
          <a:p>
            <a:pPr eaLnBrk="1" hangingPunct="1"/>
            <a:r>
              <a:rPr lang="de-DE" altLang="de-DE" sz="1000" dirty="0"/>
              <a:t>Da meistens bereits mindestens die erste Strukturebene geöffnet ist, klappt sich der Strukturbaum beim ersten Klick auf </a:t>
            </a:r>
            <a:r>
              <a:rPr lang="de-DE" altLang="de-DE" sz="1000" b="1" dirty="0"/>
              <a:t>Strukturbaum auf-/zuklappen </a:t>
            </a:r>
            <a:r>
              <a:rPr lang="de-DE" altLang="de-DE" sz="1000" dirty="0"/>
              <a:t>komplett zu, weil die Funktion wie eine An-/Aus-Funktion arbeitet. Erst beim zweiten Klick öffnet sich der Baum dann komplett.</a:t>
            </a:r>
          </a:p>
          <a:p>
            <a:pPr defTabSz="881939" eaLnBrk="1" hangingPunct="1">
              <a:defRPr/>
            </a:pPr>
            <a:r>
              <a:rPr lang="de-DE" altLang="de-DE" sz="1000" dirty="0"/>
              <a:t>Das erste Öffnen des Strukturbaums nach einer Anmeldung im Programm kann bei</a:t>
            </a:r>
            <a:r>
              <a:rPr lang="de-DE" altLang="de-DE" sz="1000" baseline="0" dirty="0"/>
              <a:t> umfangreichen Strukturen </a:t>
            </a:r>
            <a:r>
              <a:rPr lang="de-DE" altLang="de-DE" sz="1000" dirty="0"/>
              <a:t>etwas länger dauern, weil dabei alle Daten aus der Datenbank dieses Bereiches geladen werden. Beim nächsten Aufklappen werden die Daten aus dem Zwischenspeicher geladen, was deutlich schneller geht. Beim neuen Anmelden startet das Aufklappen wieder mit dem Laden der Datenbank.</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11</a:t>
            </a:fld>
            <a:endParaRPr lang="de-DE" altLang="de-DE" dirty="0"/>
          </a:p>
        </p:txBody>
      </p:sp>
      <p:sp>
        <p:nvSpPr>
          <p:cNvPr id="3" name="Fußzeilenplatzhalter 2">
            <a:extLst>
              <a:ext uri="{FF2B5EF4-FFF2-40B4-BE49-F238E27FC236}">
                <a16:creationId xmlns:a16="http://schemas.microsoft.com/office/drawing/2014/main" id="{43C718A4-5CE8-48EA-92C8-0144B154919B}"/>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t>Die  im Öffentlichen Bereich angelegte Struktur der Organisationseinheit bildet sich automatisch im Betriebsspezifischen Inhalt ab.</a:t>
            </a:r>
          </a:p>
          <a:p>
            <a:pPr eaLnBrk="1" hangingPunct="1"/>
            <a:r>
              <a:rPr lang="de-DE" altLang="de-DE" sz="1000" dirty="0"/>
              <a:t>Gleiches geschieht im Dokumentationsarchiv. Dort werden zusätzlich zu den Organisationseinheiten auch die Arbeitsplaner abgebildet.</a:t>
            </a:r>
          </a:p>
          <a:p>
            <a:pPr eaLnBrk="1" hangingPunct="1"/>
            <a:r>
              <a:rPr lang="de-DE" altLang="de-DE" sz="1000" dirty="0"/>
              <a:t>Änderungen an dieser Struktur (durch Verschieben, Umbenennen, Löschen usw.) können Sie nur im Öffentlichen Bereich vornehmen. Diese werden automatisch in den beiden anderen Strukturbereichen übernommen.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12</a:t>
            </a:fld>
            <a:endParaRPr lang="de-DE" altLang="de-DE" dirty="0"/>
          </a:p>
        </p:txBody>
      </p:sp>
      <p:sp>
        <p:nvSpPr>
          <p:cNvPr id="3" name="Fußzeilenplatzhalter 2">
            <a:extLst>
              <a:ext uri="{FF2B5EF4-FFF2-40B4-BE49-F238E27FC236}">
                <a16:creationId xmlns:a16="http://schemas.microsoft.com/office/drawing/2014/main" id="{631563B3-CFEF-4816-ADC9-2537741283AE}"/>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Bezogen auf die zur Verfügung gestellte Übungsdatenbank ist in den Bildern nur ein Teil des Strukturbaumes zu sehen (ab der Organisationseinheit </a:t>
            </a:r>
            <a:r>
              <a:rPr lang="de-DE" altLang="de-DE" sz="1000" b="1" dirty="0">
                <a:solidFill>
                  <a:srgbClr val="000000"/>
                </a:solidFill>
              </a:rPr>
              <a:t>Bundesamt Bund</a:t>
            </a:r>
            <a:r>
              <a:rPr lang="de-DE" altLang="de-DE" sz="1000" dirty="0">
                <a:solidFill>
                  <a:srgbClr val="000000"/>
                </a:solidFill>
              </a:rPr>
              <a:t>).</a:t>
            </a:r>
          </a:p>
          <a:p>
            <a:pPr eaLnBrk="1" hangingPunct="1"/>
            <a:endParaRPr lang="de-DE" altLang="de-DE" sz="1000" dirty="0">
              <a:solidFill>
                <a:srgbClr val="000000"/>
              </a:solidFill>
            </a:endParaRPr>
          </a:p>
          <a:p>
            <a:pPr defTabSz="881939" eaLnBrk="1" hangingPunct="1">
              <a:defRPr/>
            </a:pPr>
            <a:r>
              <a:rPr lang="de-DE" altLang="de-DE" sz="1000" i="1" dirty="0">
                <a:solidFill>
                  <a:srgbClr val="6666FF"/>
                </a:solidFill>
              </a:rPr>
              <a:t>Das Anlegen von Organisationseinheiten „mit/ohne“ wird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2 ▪</a:t>
            </a:r>
            <a:r>
              <a:rPr lang="de-DE" altLang="de-DE" sz="1000" i="1" dirty="0">
                <a:solidFill>
                  <a:srgbClr val="6666FF"/>
                </a:solidFill>
                <a:sym typeface="Wingdings"/>
              </a:rPr>
              <a:t> </a:t>
            </a:r>
            <a:r>
              <a:rPr lang="de-DE" altLang="de-DE" sz="1000" i="1" dirty="0" err="1">
                <a:solidFill>
                  <a:srgbClr val="6666FF"/>
                </a:solidFill>
              </a:rPr>
              <a:t>Supervisoren</a:t>
            </a:r>
            <a:r>
              <a:rPr lang="de-DE" altLang="de-DE" sz="1000" i="1" dirty="0">
                <a:solidFill>
                  <a:schemeClr val="tx2"/>
                </a:solidFill>
              </a:rPr>
              <a:t>«</a:t>
            </a:r>
            <a:r>
              <a:rPr lang="de-DE" altLang="de-DE" sz="1000" i="1" dirty="0">
                <a:solidFill>
                  <a:srgbClr val="6666FF"/>
                </a:solidFill>
              </a:rPr>
              <a:t> konkretisiert.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13</a:t>
            </a:fld>
            <a:endParaRPr lang="de-DE" altLang="de-DE" dirty="0"/>
          </a:p>
        </p:txBody>
      </p:sp>
      <p:sp>
        <p:nvSpPr>
          <p:cNvPr id="3" name="Fußzeilenplatzhalter 2">
            <a:extLst>
              <a:ext uri="{FF2B5EF4-FFF2-40B4-BE49-F238E27FC236}">
                <a16:creationId xmlns:a16="http://schemas.microsoft.com/office/drawing/2014/main" id="{0260FA80-AD3B-4A10-9AB0-7EBBAD1DD0ED}"/>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defTabSz="881939" eaLnBrk="1" hangingPunct="1">
              <a:defRPr/>
            </a:pPr>
            <a:r>
              <a:rPr lang="de-DE" altLang="de-DE" sz="1000" i="1" dirty="0">
                <a:solidFill>
                  <a:srgbClr val="6666FF"/>
                </a:solidFill>
              </a:rPr>
              <a:t>Dieses Thema  wird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2 ▪</a:t>
            </a:r>
            <a:r>
              <a:rPr lang="de-DE" altLang="de-DE" sz="1000" i="1" dirty="0">
                <a:solidFill>
                  <a:srgbClr val="6666FF"/>
                </a:solidFill>
                <a:sym typeface="Wingdings"/>
              </a:rPr>
              <a:t> </a:t>
            </a:r>
            <a:r>
              <a:rPr lang="de-DE" altLang="de-DE" sz="1000" i="1" dirty="0" err="1">
                <a:solidFill>
                  <a:srgbClr val="6666FF"/>
                </a:solidFill>
              </a:rPr>
              <a:t>Supervisoren</a:t>
            </a:r>
            <a:r>
              <a:rPr lang="de-DE" altLang="de-DE" sz="1000" i="1" dirty="0">
                <a:solidFill>
                  <a:schemeClr val="tx2"/>
                </a:solidFill>
              </a:rPr>
              <a:t>«</a:t>
            </a:r>
            <a:r>
              <a:rPr lang="de-DE" altLang="de-DE" sz="1000" i="1" dirty="0">
                <a:solidFill>
                  <a:srgbClr val="6666FF"/>
                </a:solidFill>
              </a:rPr>
              <a:t> konkretisiert.</a:t>
            </a:r>
          </a:p>
          <a:p>
            <a:pPr eaLnBrk="1" hangingPunct="1"/>
            <a:endParaRPr lang="de-DE" altLang="de-DE" sz="1000"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14</a:t>
            </a:fld>
            <a:endParaRPr lang="de-DE" altLang="de-DE" dirty="0"/>
          </a:p>
        </p:txBody>
      </p:sp>
      <p:sp>
        <p:nvSpPr>
          <p:cNvPr id="3" name="Fußzeilenplatzhalter 2">
            <a:extLst>
              <a:ext uri="{FF2B5EF4-FFF2-40B4-BE49-F238E27FC236}">
                <a16:creationId xmlns:a16="http://schemas.microsoft.com/office/drawing/2014/main" id="{B92211DF-B16D-47E8-A24B-6E47AB6C3318}"/>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Bezogen auf die zur Verfügung gestellte Übungsdatenbank ist in den Bildern nur ein Teil des Strukturbaumes zu sehen (ab der Organisationseinheit </a:t>
            </a:r>
            <a:r>
              <a:rPr lang="de-DE" altLang="de-DE" sz="1000" b="1" dirty="0">
                <a:solidFill>
                  <a:srgbClr val="000000"/>
                </a:solidFill>
              </a:rPr>
              <a:t>Bundesamt Bund</a:t>
            </a:r>
            <a:r>
              <a:rPr lang="de-DE" altLang="de-DE" sz="1000" dirty="0">
                <a:solidFill>
                  <a:srgbClr val="000000"/>
                </a:solidFill>
              </a:rPr>
              <a:t>).</a:t>
            </a:r>
            <a:endParaRPr lang="de-DE" altLang="de-DE" sz="1000"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15</a:t>
            </a:fld>
            <a:endParaRPr lang="de-DE" altLang="de-DE" dirty="0"/>
          </a:p>
        </p:txBody>
      </p:sp>
      <p:sp>
        <p:nvSpPr>
          <p:cNvPr id="3" name="Fußzeilenplatzhalter 2">
            <a:extLst>
              <a:ext uri="{FF2B5EF4-FFF2-40B4-BE49-F238E27FC236}">
                <a16:creationId xmlns:a16="http://schemas.microsoft.com/office/drawing/2014/main" id="{6B7F25A5-8818-4344-807A-3A1E90CF651C}"/>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Bezogen auf die zur Verfügung gestellte Übungsdatenbank ist in den Bildern nur ein Teil des Strukturbaumes zu sehen (ab der Organisationseinheit </a:t>
            </a:r>
            <a:r>
              <a:rPr lang="de-DE" altLang="de-DE" sz="1000" b="1" dirty="0">
                <a:solidFill>
                  <a:srgbClr val="000000"/>
                </a:solidFill>
              </a:rPr>
              <a:t>Bundesamt Bund</a:t>
            </a:r>
            <a:r>
              <a:rPr lang="de-DE" altLang="de-DE" sz="1000" dirty="0">
                <a:solidFill>
                  <a:srgbClr val="000000"/>
                </a:solidFill>
              </a:rPr>
              <a: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16</a:t>
            </a:fld>
            <a:endParaRPr lang="de-DE" altLang="de-DE" dirty="0"/>
          </a:p>
        </p:txBody>
      </p:sp>
      <p:sp>
        <p:nvSpPr>
          <p:cNvPr id="3" name="Fußzeilenplatzhalter 2">
            <a:extLst>
              <a:ext uri="{FF2B5EF4-FFF2-40B4-BE49-F238E27FC236}">
                <a16:creationId xmlns:a16="http://schemas.microsoft.com/office/drawing/2014/main" id="{3958ECCF-C29E-4BDF-88F7-5E0C8DCC9765}"/>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4"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t>Im Fall der Dokumentationsbelege heißt „Gefährdungen dokumentiert“, dass mindestens eine Frage mit Nein beantwortet sein muss. Alle anderen Prüflisten werden in dieser Filteransicht ausgeblendet, ebenso Ordner, die keine Prüffälle mit Gefährdungen enthalten.</a:t>
            </a:r>
          </a:p>
          <a:p>
            <a:pPr eaLnBrk="1" hangingPunct="1"/>
            <a:r>
              <a:rPr lang="de-DE" altLang="de-DE" sz="1000" dirty="0"/>
              <a:t>Sie beenden diese Filteransicht, indem Sie nochmals auf das Symbol klicken.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17</a:t>
            </a:fld>
            <a:endParaRPr lang="de-DE" altLang="de-DE" dirty="0"/>
          </a:p>
        </p:txBody>
      </p:sp>
      <p:sp>
        <p:nvSpPr>
          <p:cNvPr id="3" name="Fußzeilenplatzhalter 2">
            <a:extLst>
              <a:ext uri="{FF2B5EF4-FFF2-40B4-BE49-F238E27FC236}">
                <a16:creationId xmlns:a16="http://schemas.microsoft.com/office/drawing/2014/main" id="{A6673FE5-4DB8-4B44-926B-03B0E654FEA6}"/>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r>
              <a:rPr lang="de-DE" altLang="de-DE" sz="1000" dirty="0">
                <a:solidFill>
                  <a:srgbClr val="000000"/>
                </a:solidFill>
              </a:rPr>
              <a:t>Selbst erstellte Prüflisten/Prüffälle, die dazu gedacht sind, im Betriebsspezifischen Inhalt veröffentlicht zu werden, müssen im Ordner „Eigene Prüflisten“ erstellt werden, damit sie von dort aus in den Betriebsspezifischen Inhalt kopiert werden können. Prüflisten/Prüffälle, die im Benutzer-Arbeitsplaner oder im Öffentlichen Bereich erstellt wurden, können nicht in den Betriebsspezifischen Inhalt kopiert werden, da sie nicht dem erforderlichen Daten-Typ entsprechen (3 Typen: Arbeitsplaner-Prüflisten, Eigene/Betriebsspezifische Prüflisten und Eigene/Betriebsspezifische Vorlagen). </a:t>
            </a:r>
            <a:br>
              <a:rPr lang="de-DE" altLang="de-DE" sz="1000" dirty="0">
                <a:solidFill>
                  <a:srgbClr val="000000"/>
                </a:solidFill>
              </a:rPr>
            </a:br>
            <a:r>
              <a:rPr lang="de-DE" altLang="de-DE" sz="1000" dirty="0">
                <a:solidFill>
                  <a:srgbClr val="000000"/>
                </a:solidFill>
              </a:rPr>
              <a:t>Wenn Arbeitsplaner-Prüflisten in den Betriebsspezifischen Inhalt eingefügt werden sollen, geht das über folgenden Umweg: Im Ordner „Eigene Prüflisten“ eine Prüfliste anlegen und über die Funktion „Fragen aus Prüflisten zufügen“ die Fragen aus der Arbeitsplaner-Prüfliste übernehmen.</a:t>
            </a:r>
          </a:p>
          <a:p>
            <a:pPr eaLnBrk="1" hangingPunct="1">
              <a:defRPr/>
            </a:pPr>
            <a:endParaRPr lang="de-DE" altLang="de-DE" sz="1000" dirty="0">
              <a:solidFill>
                <a:srgbClr val="000000"/>
              </a:solidFill>
            </a:endParaRPr>
          </a:p>
          <a:p>
            <a:pPr defTabSz="914305" eaLnBrk="1" hangingPunct="1">
              <a:defRPr/>
            </a:pPr>
            <a:r>
              <a:rPr lang="de-DE" altLang="de-DE" sz="1000" dirty="0">
                <a:solidFill>
                  <a:srgbClr val="000000"/>
                </a:solidFill>
              </a:rPr>
              <a:t>In der VM-/Serverversion sollten die schreibenden Benutzenden in ihrem Benutzerbereich regelmäßig nicht mehr benötigte Daten löschen, damit „Altlasten“ die Datenbank nicht unnötig vergrößern, da dies zu Lasten der Arbeitsgeschwindigkeit gehen kann.</a:t>
            </a:r>
          </a:p>
          <a:p>
            <a:pPr eaLnBrk="1" hangingPunct="1">
              <a:defRPr/>
            </a:pPr>
            <a:endParaRPr lang="de-DE" altLang="de-DE" sz="1000" dirty="0">
              <a:solidFill>
                <a:srgbClr val="00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18</a:t>
            </a:fld>
            <a:endParaRPr lang="de-DE" altLang="de-DE" dirty="0"/>
          </a:p>
        </p:txBody>
      </p:sp>
      <p:sp>
        <p:nvSpPr>
          <p:cNvPr id="3" name="Fußzeilenplatzhalter 2">
            <a:extLst>
              <a:ext uri="{FF2B5EF4-FFF2-40B4-BE49-F238E27FC236}">
                <a16:creationId xmlns:a16="http://schemas.microsoft.com/office/drawing/2014/main" id="{098CDD3F-3F9B-4B4C-A06E-4D4478543BCB}"/>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Die Verwendung der Begriffe Prüffall und Prüfliste bzw. ihre Unterscheidung ist nicht so streng zu sehen. Beispielsweise wurde (um die Wiedererkennung für HH 3.1-Umsteiger zu erleichtern) der Begriff Eigene Prüfliste in der HH 4.0 beibehalten, obwohl es sich nach neuer Definition eigentlich um einen Prüffall handelt. Gleiches gilt bei dem neu eingeführten Begriff der Betriebsspezifischen Prüflisten.</a:t>
            </a:r>
          </a:p>
          <a:p>
            <a:pPr eaLnBrk="1" hangingPunct="1"/>
            <a:endParaRPr lang="de-DE" altLang="de-DE" sz="1000" dirty="0">
              <a:solidFill>
                <a:srgbClr val="000000"/>
              </a:solidFill>
            </a:endParaRPr>
          </a:p>
          <a:p>
            <a:pPr eaLnBrk="1" hangingPunct="1"/>
            <a:r>
              <a:rPr lang="de-DE" altLang="de-DE" sz="1000" dirty="0">
                <a:solidFill>
                  <a:srgbClr val="FF0000"/>
                </a:solidFill>
              </a:rPr>
              <a:t>Bereits angelegten Prüffall aus dem Benutzerarbeitsplaner aufrufen (hier: </a:t>
            </a:r>
            <a:r>
              <a:rPr lang="de-DE" altLang="de-DE" sz="1000" b="1" dirty="0">
                <a:solidFill>
                  <a:srgbClr val="FF0000"/>
                </a:solidFill>
              </a:rPr>
              <a:t>4.1.2.3 Archive, Magazine, Bibliotheken</a:t>
            </a:r>
            <a:r>
              <a:rPr lang="de-DE" altLang="de-DE" sz="1000" dirty="0">
                <a:solidFill>
                  <a:srgbClr val="FF0000"/>
                </a:solidFill>
              </a:rPr>
              <a: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19</a:t>
            </a:fld>
            <a:endParaRPr lang="de-DE" altLang="de-DE" dirty="0"/>
          </a:p>
        </p:txBody>
      </p:sp>
      <p:sp>
        <p:nvSpPr>
          <p:cNvPr id="3" name="Fußzeilenplatzhalter 2">
            <a:extLst>
              <a:ext uri="{FF2B5EF4-FFF2-40B4-BE49-F238E27FC236}">
                <a16:creationId xmlns:a16="http://schemas.microsoft.com/office/drawing/2014/main" id="{C0DC925A-6EFC-400F-BC88-ED631A2535B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a:t>
            </a:fld>
            <a:endParaRPr lang="de-DE" altLang="de-DE" dirty="0"/>
          </a:p>
        </p:txBody>
      </p:sp>
      <p:sp>
        <p:nvSpPr>
          <p:cNvPr id="3" name="Fußzeilenplatzhalter 2">
            <a:extLst>
              <a:ext uri="{FF2B5EF4-FFF2-40B4-BE49-F238E27FC236}">
                <a16:creationId xmlns:a16="http://schemas.microsoft.com/office/drawing/2014/main" id="{C894C963-FF2C-40AB-8B4D-6448F1AB09DA}"/>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4915"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r>
              <a:rPr lang="de-DE" altLang="de-DE" sz="1000" dirty="0">
                <a:solidFill>
                  <a:srgbClr val="000000"/>
                </a:solidFill>
              </a:rPr>
              <a:t>Der Name des Prüffalls im Strukturbaum wird auch in der Kopfzeile des Arbeitsbereiches angezeigt und kann dort um einen Namenszusatz ergänzt werden.</a:t>
            </a:r>
            <a:br>
              <a:rPr lang="de-DE" altLang="de-DE" sz="1000" dirty="0">
                <a:solidFill>
                  <a:srgbClr val="000000"/>
                </a:solidFill>
              </a:rPr>
            </a:br>
            <a:r>
              <a:rPr lang="de-DE" altLang="de-DE" sz="1000" dirty="0">
                <a:solidFill>
                  <a:srgbClr val="000000"/>
                </a:solidFill>
              </a:rPr>
              <a:t>In den Registerkarten steht die namensgebende Prüfliste an erster Stelle.</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20</a:t>
            </a:fld>
            <a:endParaRPr lang="de-DE" altLang="de-DE" dirty="0"/>
          </a:p>
        </p:txBody>
      </p:sp>
      <p:sp>
        <p:nvSpPr>
          <p:cNvPr id="3" name="Fußzeilenplatzhalter 2">
            <a:extLst>
              <a:ext uri="{FF2B5EF4-FFF2-40B4-BE49-F238E27FC236}">
                <a16:creationId xmlns:a16="http://schemas.microsoft.com/office/drawing/2014/main" id="{41CCD649-83B0-4A2D-905E-5B6D879A59A2}"/>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4915" name="Rectangle 3"/>
          <p:cNvSpPr>
            <a:spLocks noGrp="1"/>
          </p:cNvSpPr>
          <p:nvPr>
            <p:ph type="body" idx="1"/>
          </p:nvPr>
        </p:nvSpPr>
        <p:spPr>
          <a:xfrm>
            <a:off x="681039" y="4717298"/>
            <a:ext cx="5435600" cy="4464924"/>
          </a:xfrm>
          <a:prstGeom prst="rect">
            <a:avLst/>
          </a:prstGeom>
        </p:spPr>
        <p:txBody>
          <a:bodyPr lIns="88194" tIns="44097" rIns="88194" bIns="44097"/>
          <a:lstStyle/>
          <a:p>
            <a:r>
              <a:rPr lang="de-DE" sz="1000" b="1" dirty="0"/>
              <a:t>Name und Namenszusatz:</a:t>
            </a:r>
            <a:r>
              <a:rPr lang="de-DE" sz="1000" dirty="0"/>
              <a:t> Ist der Prüffall selbst </a:t>
            </a:r>
            <a:r>
              <a:rPr lang="de-DE" sz="1000" dirty="0">
                <a:solidFill>
                  <a:srgbClr val="000000"/>
                </a:solidFill>
              </a:rPr>
              <a:t>erstellt, kann beides ge</a:t>
            </a:r>
            <a:r>
              <a:rPr lang="de-DE" sz="1000" dirty="0"/>
              <a:t>ändert werden. Bei anderen Prüffällen kann nur den Namenszusatz* eingetragen/geändert werden.</a:t>
            </a:r>
          </a:p>
          <a:p>
            <a:r>
              <a:rPr lang="de-DE" sz="1000" b="1" dirty="0"/>
              <a:t>Wiedervorlage:</a:t>
            </a:r>
            <a:r>
              <a:rPr lang="de-DE" sz="1000" dirty="0"/>
              <a:t> Zu jedem Prüffall kann ein Wiedervorlage-Termin eingetragen werden. Mit Hilfe der Suchfunktion können diese Termine angezeigt werden. Ein Datenaustausch mit Outlook ist nicht möglich.</a:t>
            </a:r>
          </a:p>
          <a:p>
            <a:r>
              <a:rPr lang="de-DE" sz="1000" b="1" dirty="0"/>
              <a:t>Pfadanzeige: </a:t>
            </a:r>
            <a:r>
              <a:rPr lang="de-DE" sz="1000" dirty="0"/>
              <a:t>Der Tooltip zeigt die Position des Elements im Strukturbaum und wann das Element angelegt wurde.</a:t>
            </a:r>
          </a:p>
          <a:p>
            <a:r>
              <a:rPr lang="de-DE" sz="1000" b="1" dirty="0"/>
              <a:t>Aktualitätsinformation**: </a:t>
            </a:r>
            <a:r>
              <a:rPr lang="de-DE" sz="1000" dirty="0"/>
              <a:t>Das Programm prüft, ob im Inhalt oder im Betriebsspezifischen Inhalt ein gleichnamiger Prüffall vorhanden ist (Nummer und Name müssen übereinstimmen). Findet das das Programm einen gleichnamigen Prüffall, vergleicht es den Redaktionsstand/Stand im Arbeitsplaner mit dem Stand des Prüffalls im Inhalt oder Betriebsspezifischen Inhalt. Ist der Stand im Arbeitsplaner älter, wird das Symbol angezeigt und der Tooltip weist darauf hin, dass diese im Arbeitsplaner angelegte Prüfliste nicht mehr dem neuesten Stand entspricht.</a:t>
            </a:r>
          </a:p>
          <a:p>
            <a:r>
              <a:rPr lang="de-DE" sz="1000" b="1" dirty="0"/>
              <a:t>Lese- und Bearbeitungsmodus:</a:t>
            </a:r>
            <a:r>
              <a:rPr lang="de-DE" sz="1000" dirty="0"/>
              <a:t> Für den Benutzerbereich ist generell der Bearbeitungsmodus eingestellt. Im Öffentlichen Bereich, wo mehrere Personen Zugriff auf dieselben Elemente haben, ist grundsätzlich der Lesemodus eingestellt. Dort muss in den Bearbeitungsmodus gewechselt werden. Damit ist das markierte Element vorübergehend für alle anderen nur noch im Lesemodus verfügbar; sie können nicht in den Bearbeitungsmodus wechseln.</a:t>
            </a:r>
          </a:p>
          <a:p>
            <a:endParaRPr lang="de-DE" sz="1000" dirty="0">
              <a:solidFill>
                <a:srgbClr val="FFFF00"/>
              </a:solidFill>
            </a:endParaRPr>
          </a:p>
          <a:p>
            <a:r>
              <a:rPr lang="de-DE" sz="1000" i="1" dirty="0">
                <a:solidFill>
                  <a:schemeClr val="bg1">
                    <a:lumMod val="50000"/>
                  </a:schemeClr>
                </a:solidFill>
              </a:rPr>
              <a:t>* Der Namenszusatz wird vom Programm dazu verwendet, beim Anlegen, Verschieben, Kopieren usw. von Elementen eine mögliche Namensgleichheit auszuschließen. Würde eine dieser Aktionen zu einer Namensgleichheit führen, ergänzt das Programm im Namenszusatz einen sogenannten Zähler, z. B. „(1)“.  </a:t>
            </a:r>
          </a:p>
          <a:p>
            <a:r>
              <a:rPr lang="de-DE" sz="1000" i="1" dirty="0">
                <a:solidFill>
                  <a:schemeClr val="bg1">
                    <a:lumMod val="50000"/>
                  </a:schemeClr>
                </a:solidFill>
              </a:rPr>
              <a:t>Wenn Sie im Namenszusatz reine Zahlen verwenden (z. B. Organisationszeichen, Raumnummern), kann dies beim Verschieben, Kopieren usw. von Elementen dazu führen, dass das Programm Ihre eingetragenen Zahlen nicht von Zählern unterscheiden kann und ggf. diese Zahlen löscht oder verändert (weiter hochzählt).</a:t>
            </a:r>
          </a:p>
          <a:p>
            <a:r>
              <a:rPr lang="de-DE" sz="1000" i="1" dirty="0">
                <a:solidFill>
                  <a:schemeClr val="bg1">
                    <a:lumMod val="50000"/>
                  </a:schemeClr>
                </a:solidFill>
              </a:rPr>
              <a:t>Ihre Einträge werden </a:t>
            </a:r>
            <a:r>
              <a:rPr lang="de-DE" sz="1000" i="1" u="sng" dirty="0">
                <a:solidFill>
                  <a:schemeClr val="bg1">
                    <a:lumMod val="50000"/>
                  </a:schemeClr>
                </a:solidFill>
              </a:rPr>
              <a:t>nicht</a:t>
            </a:r>
            <a:r>
              <a:rPr lang="de-DE" sz="1000" i="1" dirty="0">
                <a:solidFill>
                  <a:schemeClr val="bg1">
                    <a:lumMod val="50000"/>
                  </a:schemeClr>
                </a:solidFill>
              </a:rPr>
              <a:t> geändert, wenn Sie zusammengeschriebene Kombinationen aus Buchstaben und Zahlen bzw. aus Zeichen und Zahlen verwenden (z. B. „R103“, „103.“, „103-1“ oder „103a“). Bei namensgleichen Elementen ergänzt das Programm lediglich den Eintrag um eine durch Leerzeichen getrennte Zahl. </a:t>
            </a:r>
          </a:p>
          <a:p>
            <a:endParaRPr lang="de-DE" altLang="de-DE" sz="1000" i="1" dirty="0">
              <a:solidFill>
                <a:schemeClr val="bg1">
                  <a:lumMod val="50000"/>
                </a:schemeClr>
              </a:solidFill>
            </a:endParaRPr>
          </a:p>
          <a:p>
            <a:r>
              <a:rPr lang="de-DE" altLang="de-DE" sz="1000" i="1" dirty="0">
                <a:solidFill>
                  <a:schemeClr val="bg1">
                    <a:lumMod val="50000"/>
                  </a:schemeClr>
                </a:solidFill>
              </a:rPr>
              <a:t>** Bei der Migration von Arbeitsplanern aus der Handlungshilfe 3.1 werden Prüflisten mit Namenszusatz fehlerhaft migriert. Hinter den Dateinamen wird ein zusätzliches Leerzeichen gesetzt, das Sie nicht mehr entfernen können, auch wenn Sie den Namenszusatz löschen. Bei diesen Prüflisten funktioniert die Anzeige der Aktualität von Prüflisten nicht, da der Name im Arbeitsplaner durch das zusätzliche Leerzeichen nicht als identisch mit dem Namen im Inhalt erkannt wird. </a:t>
            </a:r>
            <a:endParaRPr lang="de-DE" altLang="de-DE" sz="1000" dirty="0">
              <a:solidFill>
                <a:schemeClr val="bg1">
                  <a:lumMod val="50000"/>
                </a:schemeClr>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21</a:t>
            </a:fld>
            <a:endParaRPr lang="de-DE" altLang="de-DE" dirty="0"/>
          </a:p>
        </p:txBody>
      </p:sp>
      <p:sp>
        <p:nvSpPr>
          <p:cNvPr id="3" name="Fußzeilenplatzhalter 2">
            <a:extLst>
              <a:ext uri="{FF2B5EF4-FFF2-40B4-BE49-F238E27FC236}">
                <a16:creationId xmlns:a16="http://schemas.microsoft.com/office/drawing/2014/main" id="{A8C24D54-4FCB-4D2F-B57C-28F4B50157D7}"/>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3891"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r>
              <a:rPr lang="de-DE" altLang="de-DE" sz="1000" i="1" dirty="0">
                <a:solidFill>
                  <a:srgbClr val="6666FF"/>
                </a:solidFill>
              </a:rPr>
              <a:t>Dieses Thema wird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2 ▪</a:t>
            </a:r>
            <a:r>
              <a:rPr lang="de-DE" altLang="de-DE" sz="1000" i="1" dirty="0">
                <a:solidFill>
                  <a:srgbClr val="6666FF"/>
                </a:solidFill>
                <a:sym typeface="Wingdings"/>
              </a:rPr>
              <a:t> </a:t>
            </a:r>
            <a:r>
              <a:rPr lang="de-DE" altLang="de-DE" sz="1000" i="1" dirty="0" err="1">
                <a:solidFill>
                  <a:srgbClr val="6666FF"/>
                </a:solidFill>
              </a:rPr>
              <a:t>Supervisoren</a:t>
            </a:r>
            <a:r>
              <a:rPr lang="de-DE" altLang="de-DE" sz="1000" i="1" dirty="0">
                <a:solidFill>
                  <a:schemeClr val="tx2"/>
                </a:solidFill>
              </a:rPr>
              <a:t>«</a:t>
            </a:r>
            <a:r>
              <a:rPr lang="de-DE" altLang="de-DE" sz="1000" i="1" dirty="0">
                <a:solidFill>
                  <a:srgbClr val="6666FF"/>
                </a:solidFill>
              </a:rPr>
              <a:t> und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3 ▪</a:t>
            </a:r>
            <a:r>
              <a:rPr lang="de-DE" altLang="de-DE" sz="1000" i="1" dirty="0">
                <a:solidFill>
                  <a:srgbClr val="6666FF"/>
                </a:solidFill>
                <a:sym typeface="Wingdings"/>
              </a:rPr>
              <a:t> </a:t>
            </a:r>
            <a:r>
              <a:rPr lang="de-DE" altLang="de-DE" sz="1000" i="1" dirty="0">
                <a:solidFill>
                  <a:srgbClr val="6666FF"/>
                </a:solidFill>
              </a:rPr>
              <a:t>Anwendende</a:t>
            </a:r>
            <a:r>
              <a:rPr lang="de-DE" altLang="de-DE" sz="1000" i="1" dirty="0">
                <a:solidFill>
                  <a:schemeClr val="tx2"/>
                </a:solidFill>
              </a:rPr>
              <a:t>«</a:t>
            </a:r>
            <a:r>
              <a:rPr lang="de-DE" altLang="de-DE" sz="1000" i="1" dirty="0">
                <a:solidFill>
                  <a:srgbClr val="6666FF"/>
                </a:solidFill>
              </a:rPr>
              <a:t> konkretisiert.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22</a:t>
            </a:fld>
            <a:endParaRPr lang="de-DE" altLang="de-DE" dirty="0"/>
          </a:p>
        </p:txBody>
      </p:sp>
      <p:sp>
        <p:nvSpPr>
          <p:cNvPr id="3" name="Fußzeilenplatzhalter 2">
            <a:extLst>
              <a:ext uri="{FF2B5EF4-FFF2-40B4-BE49-F238E27FC236}">
                <a16:creationId xmlns:a16="http://schemas.microsoft.com/office/drawing/2014/main" id="{532C9717-129F-4005-98E3-326496153C66}"/>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2867"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r>
              <a:rPr lang="de-DE" altLang="de-DE" sz="1000" i="1" dirty="0">
                <a:solidFill>
                  <a:srgbClr val="6666FF"/>
                </a:solidFill>
              </a:rPr>
              <a:t>Dieses Thema  Dokumente wird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3 ▪</a:t>
            </a:r>
            <a:r>
              <a:rPr lang="de-DE" altLang="de-DE" sz="1000" i="1" dirty="0">
                <a:solidFill>
                  <a:srgbClr val="6666FF"/>
                </a:solidFill>
                <a:sym typeface="Wingdings"/>
              </a:rPr>
              <a:t> </a:t>
            </a:r>
            <a:r>
              <a:rPr lang="de-DE" altLang="de-DE" sz="1000" i="1" dirty="0">
                <a:solidFill>
                  <a:srgbClr val="6666FF"/>
                </a:solidFill>
              </a:rPr>
              <a:t>Anwendende</a:t>
            </a:r>
            <a:r>
              <a:rPr lang="de-DE" altLang="de-DE" sz="1000" i="1" dirty="0">
                <a:solidFill>
                  <a:schemeClr val="tx2"/>
                </a:solidFill>
              </a:rPr>
              <a:t>«</a:t>
            </a:r>
            <a:r>
              <a:rPr lang="de-DE" altLang="de-DE" sz="1000" i="1" dirty="0">
                <a:solidFill>
                  <a:srgbClr val="6666FF"/>
                </a:solidFill>
              </a:rPr>
              <a:t> konkretisiert.</a:t>
            </a:r>
          </a:p>
          <a:p>
            <a:pPr eaLnBrk="1" hangingPunct="1">
              <a:defRPr/>
            </a:pPr>
            <a:endParaRPr lang="de-DE" altLang="de-DE" sz="1000" i="1" dirty="0">
              <a:solidFill>
                <a:srgbClr val="6666FF"/>
              </a:solidFill>
            </a:endParaRPr>
          </a:p>
          <a:p>
            <a:pPr eaLnBrk="1" hangingPunct="1">
              <a:defRPr/>
            </a:pPr>
            <a:r>
              <a:rPr lang="de-DE" altLang="de-DE" sz="1000" dirty="0">
                <a:solidFill>
                  <a:srgbClr val="000000"/>
                </a:solidFill>
              </a:rPr>
              <a:t>Im Reiter „Vorworte“ können keine Dokumente hochgeladen werden. Da die über den Inhalt zur Verfügung gestellten Vorworte als PDF-Dateien angelegt sind, werden sie nicht unter „Vorworte“, sondern unter „Dokumente“ angezeigt.</a:t>
            </a:r>
          </a:p>
          <a:p>
            <a:pPr eaLnBrk="1" hangingPunct="1">
              <a:defRPr/>
            </a:pPr>
            <a:endParaRPr lang="de-DE" altLang="de-DE" sz="1000" dirty="0">
              <a:solidFill>
                <a:srgbClr val="000000"/>
              </a:solidFil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altLang="de-DE" sz="1000" i="1" kern="1200" baseline="0" dirty="0">
                <a:solidFill>
                  <a:schemeClr val="bg1">
                    <a:lumMod val="50000"/>
                  </a:schemeClr>
                </a:solidFill>
                <a:latin typeface="+mn-lt"/>
                <a:ea typeface="+mn-ea"/>
                <a:cs typeface="+mn-cs"/>
              </a:rPr>
              <a:t>D</a:t>
            </a:r>
            <a:r>
              <a:rPr lang="de-DE" sz="1000" i="1" kern="1200" baseline="0" dirty="0">
                <a:solidFill>
                  <a:schemeClr val="bg1">
                    <a:lumMod val="50000"/>
                  </a:schemeClr>
                </a:solidFill>
                <a:latin typeface="+mn-lt"/>
                <a:ea typeface="+mn-ea"/>
                <a:cs typeface="+mn-cs"/>
              </a:rPr>
              <a:t>er eingesetzte Editor </a:t>
            </a:r>
            <a:r>
              <a:rPr lang="de-DE" sz="1000" i="1" kern="1200" baseline="0" dirty="0" err="1">
                <a:solidFill>
                  <a:schemeClr val="bg1">
                    <a:lumMod val="50000"/>
                  </a:schemeClr>
                </a:solidFill>
                <a:latin typeface="+mn-lt"/>
                <a:ea typeface="+mn-ea"/>
                <a:cs typeface="+mn-cs"/>
              </a:rPr>
              <a:t>TinyMCE</a:t>
            </a:r>
            <a:r>
              <a:rPr lang="de-DE" sz="1000" i="1" kern="1200" baseline="0" dirty="0">
                <a:solidFill>
                  <a:schemeClr val="bg1">
                    <a:lumMod val="50000"/>
                  </a:schemeClr>
                </a:solidFill>
                <a:latin typeface="+mn-lt"/>
                <a:ea typeface="+mn-ea"/>
                <a:cs typeface="+mn-cs"/>
              </a:rPr>
              <a:t> Version 4.9.4 erzeugt bei einer bestimmten Klickfolge einen Fehler in den Notizen: über das Bearbeitungsfeld laufen Kästchen und Kreuze in senkrechten Linien. Die Notizen können nicht mehr bearbeitet werden. </a:t>
            </a:r>
            <a:r>
              <a:rPr lang="de-DE" altLang="de-DE" sz="1000" i="1" baseline="0" dirty="0">
                <a:solidFill>
                  <a:schemeClr val="bg1">
                    <a:lumMod val="50000"/>
                  </a:schemeClr>
                </a:solidFill>
              </a:rPr>
              <a:t>Im »</a:t>
            </a:r>
            <a:r>
              <a:rPr lang="de-DE" altLang="de-DE" sz="1000" i="1" cap="small" baseline="0" dirty="0">
                <a:solidFill>
                  <a:schemeClr val="bg1">
                    <a:lumMod val="50000"/>
                  </a:schemeClr>
                </a:solidFill>
              </a:rPr>
              <a:t>Baustein</a:t>
            </a:r>
            <a:r>
              <a:rPr lang="de-DE" altLang="de-DE" sz="1000" i="1" baseline="0" dirty="0">
                <a:solidFill>
                  <a:schemeClr val="bg1">
                    <a:lumMod val="50000"/>
                  </a:schemeClr>
                </a:solidFill>
              </a:rPr>
              <a:t> 5 ▪ HH-Admin und IT-Admin« sind auf der letzten Seite Ursachen und Lösungen beschrieben</a:t>
            </a:r>
            <a:r>
              <a:rPr lang="de-DE" altLang="de-DE" sz="1000" i="1" baseline="0" dirty="0">
                <a:solidFill>
                  <a:srgbClr val="000000"/>
                </a:solidFill>
              </a:rPr>
              <a:t>.</a:t>
            </a:r>
            <a:endParaRPr lang="de-DE" altLang="de-DE" sz="1000" i="1" kern="1200" baseline="0" dirty="0">
              <a:solidFill>
                <a:schemeClr val="bg1">
                  <a:lumMod val="50000"/>
                </a:schemeClr>
              </a:solidFill>
              <a:latin typeface="+mn-lt"/>
              <a:ea typeface="+mn-ea"/>
              <a:cs typeface="+mn-cs"/>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23</a:t>
            </a:fld>
            <a:endParaRPr lang="de-DE" altLang="de-DE" dirty="0"/>
          </a:p>
        </p:txBody>
      </p:sp>
      <p:sp>
        <p:nvSpPr>
          <p:cNvPr id="3" name="Fußzeilenplatzhalter 2">
            <a:extLst>
              <a:ext uri="{FF2B5EF4-FFF2-40B4-BE49-F238E27FC236}">
                <a16:creationId xmlns:a16="http://schemas.microsoft.com/office/drawing/2014/main" id="{E9FE1AD2-8186-40C4-A7A9-1AB6FFC87A01}"/>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1843" name="Rectangle 3"/>
          <p:cNvSpPr>
            <a:spLocks noGrp="1"/>
          </p:cNvSpPr>
          <p:nvPr>
            <p:ph type="body" idx="1"/>
          </p:nvPr>
        </p:nvSpPr>
        <p:spPr>
          <a:xfrm>
            <a:off x="681039" y="4717298"/>
            <a:ext cx="5435600" cy="4464924"/>
          </a:xfrm>
          <a:prstGeom prst="rect">
            <a:avLst/>
          </a:prstGeom>
        </p:spPr>
        <p:txBody>
          <a:bodyPr lIns="88194" tIns="44097" rIns="88194" bIns="44097"/>
          <a:lstStyle/>
          <a:p>
            <a:pPr eaLnBrk="1" hangingPunct="1">
              <a:defRPr/>
            </a:pPr>
            <a:r>
              <a:rPr lang="de-DE" altLang="de-DE" sz="1000" dirty="0">
                <a:solidFill>
                  <a:srgbClr val="000000"/>
                </a:solidFill>
              </a:rPr>
              <a:t>Bei allen Dokumenten, die nicht aus dem Inhalt kommen, steht in der Tabelle nur dann ein Stand (TT.MM.JJJJ), wenn benutzerseitig nach dem Anlegen, Hochladen oder Übernehmen ein Datum eingetragen wurde. </a:t>
            </a:r>
          </a:p>
          <a:p>
            <a:pPr eaLnBrk="1" hangingPunct="1">
              <a:defRPr/>
            </a:pPr>
            <a:endParaRPr lang="de-DE" altLang="de-DE" sz="1000" dirty="0">
              <a:solidFill>
                <a:srgbClr val="000000"/>
              </a:solidFill>
            </a:endParaRPr>
          </a:p>
          <a:p>
            <a:pPr defTabSz="881939" eaLnBrk="1" hangingPunct="1">
              <a:defRPr/>
            </a:pPr>
            <a:r>
              <a:rPr lang="de-DE" altLang="de-DE" sz="1000" i="1" dirty="0">
                <a:solidFill>
                  <a:srgbClr val="6666FF"/>
                </a:solidFill>
              </a:rPr>
              <a:t>Dieses Thema wird im </a:t>
            </a:r>
            <a:r>
              <a:rPr lang="de-DE" altLang="de-DE" sz="1000" i="1" dirty="0">
                <a:solidFill>
                  <a:schemeClr val="tx2"/>
                </a:solidFill>
              </a:rPr>
              <a:t>»</a:t>
            </a:r>
            <a:r>
              <a:rPr lang="de-DE" altLang="de-DE" sz="1000" i="1" dirty="0">
                <a:solidFill>
                  <a:srgbClr val="6666FF"/>
                </a:solidFill>
              </a:rPr>
              <a:t>B</a:t>
            </a:r>
            <a:r>
              <a:rPr lang="de-DE" altLang="de-DE" sz="1000" i="1" cap="small" dirty="0">
                <a:solidFill>
                  <a:srgbClr val="6666FF"/>
                </a:solidFill>
              </a:rPr>
              <a:t>austein</a:t>
            </a:r>
            <a:r>
              <a:rPr lang="de-DE" altLang="de-DE" sz="1000" i="1" dirty="0">
                <a:solidFill>
                  <a:srgbClr val="6666FF"/>
                </a:solidFill>
              </a:rPr>
              <a:t> 3 ▪</a:t>
            </a:r>
            <a:r>
              <a:rPr lang="de-DE" altLang="de-DE" sz="1000" i="1" dirty="0">
                <a:solidFill>
                  <a:srgbClr val="6666FF"/>
                </a:solidFill>
                <a:sym typeface="Wingdings"/>
              </a:rPr>
              <a:t> </a:t>
            </a:r>
            <a:r>
              <a:rPr lang="de-DE" altLang="de-DE" sz="1000" i="1" dirty="0">
                <a:solidFill>
                  <a:srgbClr val="6666FF"/>
                </a:solidFill>
              </a:rPr>
              <a:t>Anwendende</a:t>
            </a:r>
            <a:r>
              <a:rPr lang="de-DE" altLang="de-DE" sz="1000" i="1" dirty="0">
                <a:solidFill>
                  <a:schemeClr val="tx2"/>
                </a:solidFill>
              </a:rPr>
              <a:t>«</a:t>
            </a:r>
            <a:r>
              <a:rPr lang="de-DE" altLang="de-DE" sz="1000" i="1" dirty="0">
                <a:solidFill>
                  <a:srgbClr val="6666FF"/>
                </a:solidFill>
              </a:rPr>
              <a:t> konkretisiert.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24</a:t>
            </a:fld>
            <a:endParaRPr lang="de-DE" altLang="de-DE" dirty="0"/>
          </a:p>
        </p:txBody>
      </p:sp>
      <p:sp>
        <p:nvSpPr>
          <p:cNvPr id="3" name="Fußzeilenplatzhalter 2">
            <a:extLst>
              <a:ext uri="{FF2B5EF4-FFF2-40B4-BE49-F238E27FC236}">
                <a16:creationId xmlns:a16="http://schemas.microsoft.com/office/drawing/2014/main" id="{4E663282-F413-459C-998E-B2927614BBB7}"/>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In der linken Spalte wird angezeigt, welcher Prüffall zuletzt von Ihnen bearbeitet wurde (Fragen zugefügt, Fragen beantwortet, Ergebnis und Maßnahmen bearbeitet usw.).* </a:t>
            </a:r>
          </a:p>
          <a:p>
            <a:pPr eaLnBrk="1" hangingPunct="1"/>
            <a:r>
              <a:rPr lang="de-DE" altLang="de-DE" sz="1000" dirty="0">
                <a:solidFill>
                  <a:srgbClr val="000000"/>
                </a:solidFill>
              </a:rPr>
              <a:t>In der rechten Spalte wird das Datum angezeigt, an dem es zu diesem Prüffall die letzte Änderung </a:t>
            </a:r>
            <a:r>
              <a:rPr lang="de-DE" altLang="de-DE" sz="1000" u="sng" dirty="0">
                <a:solidFill>
                  <a:srgbClr val="000000"/>
                </a:solidFill>
              </a:rPr>
              <a:t>im Strukturbaum</a:t>
            </a:r>
            <a:r>
              <a:rPr lang="de-DE" altLang="de-DE" sz="1000" dirty="0">
                <a:solidFill>
                  <a:srgbClr val="000000"/>
                </a:solidFill>
              </a:rPr>
              <a:t> gegeben hat (angelegt, verschoben, umbenannt). Das Datum wird </a:t>
            </a:r>
            <a:r>
              <a:rPr lang="de-DE" altLang="de-DE" sz="1000" u="sng" dirty="0">
                <a:solidFill>
                  <a:srgbClr val="000000"/>
                </a:solidFill>
              </a:rPr>
              <a:t>nicht</a:t>
            </a:r>
            <a:r>
              <a:rPr lang="de-DE" altLang="de-DE" sz="1000" dirty="0">
                <a:solidFill>
                  <a:srgbClr val="000000"/>
                </a:solidFill>
              </a:rPr>
              <a:t> geändert, wenn lediglich in den Reitern des Prüffalls gearbeitet wurde (im Arbeitsbereich).</a:t>
            </a:r>
          </a:p>
          <a:p>
            <a:pPr eaLnBrk="1" hangingPunct="1"/>
            <a:r>
              <a:rPr lang="de-DE" altLang="de-DE" sz="1000" dirty="0"/>
              <a:t>Ist beim Neuanmelden die Tabelle leer, haben Sie als letzte Aktion vor dem Beenden einen Prüffall gelöscht oder Sie haben die Berechtigung einer/eines Lesenden.</a:t>
            </a:r>
          </a:p>
          <a:p>
            <a:pPr eaLnBrk="1" hangingPunct="1"/>
            <a:endParaRPr lang="de-DE" altLang="de-DE" sz="1000" dirty="0"/>
          </a:p>
          <a:p>
            <a:pPr eaLnBrk="1" hangingPunct="1"/>
            <a:r>
              <a:rPr lang="de-DE" altLang="de-DE" sz="1000" i="1" dirty="0">
                <a:solidFill>
                  <a:schemeClr val="bg1">
                    <a:lumMod val="50000"/>
                  </a:schemeClr>
                </a:solidFill>
              </a:rPr>
              <a:t>* Im Benutzerbereich reicht es aus, einen Prüffall im Strukturbaum anzuklicken, damit er auf der Startseite als „zuletzt bearbeitet“ angezeigt wird, ohne dass irgendeine Bearbeitung stattgefunden haben muss.</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25</a:t>
            </a:fld>
            <a:endParaRPr lang="de-DE" altLang="de-DE" dirty="0"/>
          </a:p>
        </p:txBody>
      </p:sp>
      <p:sp>
        <p:nvSpPr>
          <p:cNvPr id="3" name="Fußzeilenplatzhalter 2">
            <a:extLst>
              <a:ext uri="{FF2B5EF4-FFF2-40B4-BE49-F238E27FC236}">
                <a16:creationId xmlns:a16="http://schemas.microsoft.com/office/drawing/2014/main" id="{C31E302B-3A21-4578-B5CC-3500120F85C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t>Den Trennbalken zwischen</a:t>
            </a:r>
            <a:r>
              <a:rPr lang="de-DE" altLang="de-DE" sz="1000" baseline="0" dirty="0"/>
              <a:t> Struktur- und Arbeitsbereich (linker und rechter Fensterhälfte) können Sie mit der Maus verschieben. Der Strukturbereich kann über das im Bild markierte Symbol auch ganz ausgeblendet bzw. wieder eingeblendet werden.</a:t>
            </a:r>
            <a:endParaRPr lang="de-DE" altLang="de-DE" sz="1000"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26</a:t>
            </a:fld>
            <a:endParaRPr lang="de-DE" altLang="de-DE" dirty="0"/>
          </a:p>
        </p:txBody>
      </p:sp>
      <p:sp>
        <p:nvSpPr>
          <p:cNvPr id="3" name="Fußzeilenplatzhalter 2">
            <a:extLst>
              <a:ext uri="{FF2B5EF4-FFF2-40B4-BE49-F238E27FC236}">
                <a16:creationId xmlns:a16="http://schemas.microsoft.com/office/drawing/2014/main" id="{7983128D-0A80-4124-89A7-DD913D6EBC14}"/>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FF0000"/>
                </a:solidFill>
              </a:rPr>
              <a:t>Als Suchbegriff „</a:t>
            </a:r>
            <a:r>
              <a:rPr lang="de-DE" altLang="de-DE" sz="1000" b="1" dirty="0" err="1">
                <a:solidFill>
                  <a:srgbClr val="FF0000"/>
                </a:solidFill>
              </a:rPr>
              <a:t>sturz</a:t>
            </a:r>
            <a:r>
              <a:rPr lang="de-DE" altLang="de-DE" sz="1000" b="1" dirty="0">
                <a:solidFill>
                  <a:srgbClr val="FF0000"/>
                </a:solidFill>
              </a:rPr>
              <a:t> </a:t>
            </a:r>
            <a:r>
              <a:rPr lang="de-DE" altLang="de-DE" sz="1000" b="1" dirty="0" err="1">
                <a:solidFill>
                  <a:srgbClr val="FF0000"/>
                </a:solidFill>
              </a:rPr>
              <a:t>stolper</a:t>
            </a:r>
            <a:r>
              <a:rPr lang="de-DE" altLang="de-DE" sz="1000" dirty="0">
                <a:solidFill>
                  <a:srgbClr val="FF0000"/>
                </a:solidFill>
              </a:rPr>
              <a:t>“</a:t>
            </a:r>
            <a:r>
              <a:rPr lang="de-DE" altLang="de-DE" sz="1000" b="1" dirty="0">
                <a:solidFill>
                  <a:srgbClr val="FF0000"/>
                </a:solidFill>
              </a:rPr>
              <a:t> </a:t>
            </a:r>
            <a:r>
              <a:rPr lang="de-DE" altLang="de-DE" sz="1000" dirty="0">
                <a:solidFill>
                  <a:srgbClr val="FF0000"/>
                </a:solidFill>
              </a:rPr>
              <a:t>eingeben.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27</a:t>
            </a:fld>
            <a:endParaRPr lang="de-DE" altLang="de-DE" dirty="0"/>
          </a:p>
        </p:txBody>
      </p:sp>
      <p:sp>
        <p:nvSpPr>
          <p:cNvPr id="3" name="Fußzeilenplatzhalter 2">
            <a:extLst>
              <a:ext uri="{FF2B5EF4-FFF2-40B4-BE49-F238E27FC236}">
                <a16:creationId xmlns:a16="http://schemas.microsoft.com/office/drawing/2014/main" id="{EBCD4B49-5828-44DB-84ED-563EBF02F9A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chemeClr val="tx1"/>
                </a:solidFill>
              </a:rPr>
              <a:t>Beim Öffnen der Suche sind als Suchbereich immer der Inhalt und der Öffentliche Bereich voreingestellt. </a:t>
            </a:r>
          </a:p>
          <a:p>
            <a:pPr eaLnBrk="1" hangingPunct="1"/>
            <a:endParaRPr lang="de-DE" altLang="de-DE" sz="1000" dirty="0">
              <a:solidFill>
                <a:srgbClr val="FF0000"/>
              </a:solidFill>
            </a:endParaRPr>
          </a:p>
          <a:p>
            <a:pPr eaLnBrk="1" hangingPunct="1"/>
            <a:r>
              <a:rPr lang="de-DE" altLang="de-DE" sz="1000" dirty="0">
                <a:solidFill>
                  <a:srgbClr val="FF0000"/>
                </a:solidFill>
              </a:rPr>
              <a:t>Im Inhalt und Öffentlichen Bereich suchen.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28</a:t>
            </a:fld>
            <a:endParaRPr lang="de-DE" altLang="de-DE" dirty="0"/>
          </a:p>
        </p:txBody>
      </p:sp>
      <p:sp>
        <p:nvSpPr>
          <p:cNvPr id="3" name="Fußzeilenplatzhalter 2">
            <a:extLst>
              <a:ext uri="{FF2B5EF4-FFF2-40B4-BE49-F238E27FC236}">
                <a16:creationId xmlns:a16="http://schemas.microsoft.com/office/drawing/2014/main" id="{2D43E5DD-46A5-4AAF-B431-63BBF7D596F4}"/>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chemeClr val="tx1"/>
                </a:solidFill>
              </a:rPr>
              <a:t>Bei der Suche werden auch abgewählte (ausgeblendete) Fragen als </a:t>
            </a:r>
            <a:r>
              <a:rPr lang="de-DE" altLang="de-DE" sz="1000" kern="1200" dirty="0">
                <a:solidFill>
                  <a:schemeClr val="tx1"/>
                </a:solidFill>
                <a:latin typeface="+mn-lt"/>
                <a:ea typeface="+mn-ea"/>
                <a:cs typeface="+mn-cs"/>
              </a:rPr>
              <a:t>Ergebnis angezeigt (siehe dazu »</a:t>
            </a:r>
            <a:r>
              <a:rPr lang="de-DE" altLang="de-DE" sz="1000" kern="1200" cap="small" baseline="0" dirty="0">
                <a:solidFill>
                  <a:schemeClr val="tx1"/>
                </a:solidFill>
                <a:latin typeface="+mn-lt"/>
                <a:ea typeface="+mn-ea"/>
                <a:cs typeface="+mn-cs"/>
              </a:rPr>
              <a:t>Baustein</a:t>
            </a:r>
            <a:r>
              <a:rPr lang="de-DE" altLang="de-DE" sz="1000" kern="1200" dirty="0">
                <a:solidFill>
                  <a:schemeClr val="tx1"/>
                </a:solidFill>
                <a:latin typeface="+mn-lt"/>
                <a:ea typeface="+mn-ea"/>
                <a:cs typeface="+mn-cs"/>
              </a:rPr>
              <a:t> 3 ▪</a:t>
            </a:r>
            <a:r>
              <a:rPr lang="de-DE" altLang="de-DE" sz="1000" kern="1200" dirty="0">
                <a:solidFill>
                  <a:schemeClr val="tx1"/>
                </a:solidFill>
                <a:latin typeface="+mn-lt"/>
                <a:ea typeface="+mn-ea"/>
                <a:cs typeface="+mn-cs"/>
                <a:sym typeface="Wingdings"/>
              </a:rPr>
              <a:t> </a:t>
            </a:r>
            <a:r>
              <a:rPr lang="de-DE" altLang="de-DE" sz="1000" kern="1200" dirty="0">
                <a:solidFill>
                  <a:schemeClr val="tx1"/>
                </a:solidFill>
                <a:latin typeface="+mn-lt"/>
                <a:ea typeface="+mn-ea"/>
                <a:cs typeface="+mn-cs"/>
              </a:rPr>
              <a:t>Anwendende«, Folie »Prüfliste anpassen: Fragen ab-/anwählen«). </a:t>
            </a:r>
            <a:br>
              <a:rPr lang="de-DE" altLang="de-DE" sz="1000" kern="1200" dirty="0">
                <a:solidFill>
                  <a:schemeClr val="tx1"/>
                </a:solidFill>
                <a:latin typeface="+mn-lt"/>
                <a:ea typeface="+mn-ea"/>
                <a:cs typeface="+mn-cs"/>
              </a:rPr>
            </a:br>
            <a:r>
              <a:rPr lang="de-DE" altLang="de-DE" sz="1000" kern="1200" dirty="0">
                <a:solidFill>
                  <a:schemeClr val="tx1"/>
                </a:solidFill>
                <a:latin typeface="+mn-lt"/>
                <a:ea typeface="+mn-ea"/>
                <a:cs typeface="+mn-cs"/>
              </a:rPr>
              <a:t>Fällt </a:t>
            </a:r>
            <a:r>
              <a:rPr lang="de-DE" altLang="de-DE" sz="1000" dirty="0">
                <a:solidFill>
                  <a:schemeClr val="tx1"/>
                </a:solidFill>
              </a:rPr>
              <a:t>das Suchergebnis in den Öffentlichen Bereich, wo ein Prüffall immer mit dem Reiter „Gefährdungsermittlung“ geöffnet wird, erweckt es den Eindruck, die gefundene Frage sei überhaupt nicht vorhanden. Sie wird in diesem Reiter aber nur nicht angezeigt. Dazu müssen Sie in den Reiter „Prüffragen“ wechseln.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29</a:t>
            </a:fld>
            <a:endParaRPr lang="de-DE" altLang="de-DE" dirty="0"/>
          </a:p>
        </p:txBody>
      </p:sp>
      <p:sp>
        <p:nvSpPr>
          <p:cNvPr id="3" name="Fußzeilenplatzhalter 2">
            <a:extLst>
              <a:ext uri="{FF2B5EF4-FFF2-40B4-BE49-F238E27FC236}">
                <a16:creationId xmlns:a16="http://schemas.microsoft.com/office/drawing/2014/main" id="{30104659-F552-460F-B8FF-C2F14BCA385D}"/>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a:t>
            </a:fld>
            <a:endParaRPr lang="de-DE" altLang="de-DE" dirty="0"/>
          </a:p>
        </p:txBody>
      </p:sp>
      <p:sp>
        <p:nvSpPr>
          <p:cNvPr id="3" name="Fußzeilenplatzhalter 2">
            <a:extLst>
              <a:ext uri="{FF2B5EF4-FFF2-40B4-BE49-F238E27FC236}">
                <a16:creationId xmlns:a16="http://schemas.microsoft.com/office/drawing/2014/main" id="{B515E318-EAA5-4FAB-9F8F-7E5F9B87B4C2}"/>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FF0000"/>
                </a:solidFill>
              </a:rPr>
              <a:t>Im Inhalt die Prüfliste </a:t>
            </a:r>
            <a:r>
              <a:rPr lang="de-DE" altLang="de-DE" sz="1000" b="1" dirty="0">
                <a:solidFill>
                  <a:srgbClr val="FF0000"/>
                </a:solidFill>
              </a:rPr>
              <a:t>3.2.1 Arbeitsstätten </a:t>
            </a:r>
            <a:r>
              <a:rPr lang="de-DE" altLang="de-DE" sz="1000" dirty="0">
                <a:solidFill>
                  <a:srgbClr val="FF0000"/>
                </a:solidFill>
              </a:rPr>
              <a:t>aufrufen und nach „</a:t>
            </a:r>
            <a:r>
              <a:rPr lang="de-DE" altLang="de-DE" sz="1000" b="1" dirty="0">
                <a:solidFill>
                  <a:srgbClr val="FF0000"/>
                </a:solidFill>
              </a:rPr>
              <a:t>Stolper</a:t>
            </a:r>
            <a:r>
              <a:rPr lang="de-DE" altLang="de-DE" sz="1000" dirty="0">
                <a:solidFill>
                  <a:srgbClr val="FF0000"/>
                </a:solidFill>
              </a:rPr>
              <a:t>“ suchen.</a:t>
            </a:r>
          </a:p>
          <a:p>
            <a:pPr eaLnBrk="1" hangingPunct="1"/>
            <a:r>
              <a:rPr lang="de-DE" altLang="de-DE" sz="1000" dirty="0">
                <a:solidFill>
                  <a:srgbClr val="FF0000"/>
                </a:solidFill>
              </a:rPr>
              <a:t>Strukturbaum im Inhalt aufklappen und nach „</a:t>
            </a:r>
            <a:r>
              <a:rPr lang="de-DE" altLang="de-DE" sz="1000" b="1" dirty="0">
                <a:solidFill>
                  <a:srgbClr val="FF0000"/>
                </a:solidFill>
              </a:rPr>
              <a:t>Fahrzeuge</a:t>
            </a:r>
            <a:r>
              <a:rPr lang="de-DE" altLang="de-DE" sz="1000" dirty="0">
                <a:solidFill>
                  <a:srgbClr val="FF0000"/>
                </a:solidFill>
              </a:rPr>
              <a:t>“ suchen.</a:t>
            </a:r>
          </a:p>
          <a:p>
            <a:pPr eaLnBrk="1" hangingPunct="1"/>
            <a:endParaRPr lang="de-DE" altLang="de-DE"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30</a:t>
            </a:fld>
            <a:endParaRPr lang="de-DE" altLang="de-DE" dirty="0"/>
          </a:p>
        </p:txBody>
      </p:sp>
      <p:sp>
        <p:nvSpPr>
          <p:cNvPr id="3" name="Fußzeilenplatzhalter 2">
            <a:extLst>
              <a:ext uri="{FF2B5EF4-FFF2-40B4-BE49-F238E27FC236}">
                <a16:creationId xmlns:a16="http://schemas.microsoft.com/office/drawing/2014/main" id="{69E332D7-49B0-4D25-AE13-EC8356F0E1B7}"/>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i="1" dirty="0">
                <a:solidFill>
                  <a:srgbClr val="6666FF"/>
                </a:solidFill>
              </a:rPr>
              <a:t>Wo die Erläuterungen angezeigt werden, die sich auf eine konkrete Frage beziehen, wird im Zusammenhang mit den Prüflisten im </a:t>
            </a:r>
            <a:r>
              <a:rPr lang="de-DE" altLang="de-DE" sz="1000" i="1" dirty="0">
                <a:solidFill>
                  <a:schemeClr val="tx2"/>
                </a:solidFill>
              </a:rPr>
              <a:t>»</a:t>
            </a:r>
            <a:r>
              <a:rPr lang="de-DE" altLang="de-DE" sz="1000" i="1" cap="small" dirty="0">
                <a:solidFill>
                  <a:srgbClr val="6666FF"/>
                </a:solidFill>
              </a:rPr>
              <a:t>Baustein</a:t>
            </a:r>
            <a:r>
              <a:rPr lang="de-DE" altLang="de-DE" sz="1000" i="1" dirty="0">
                <a:solidFill>
                  <a:srgbClr val="6666FF"/>
                </a:solidFill>
              </a:rPr>
              <a:t> 3 ▪</a:t>
            </a:r>
            <a:r>
              <a:rPr lang="de-DE" altLang="de-DE" sz="1000" i="1" dirty="0">
                <a:solidFill>
                  <a:srgbClr val="6666FF"/>
                </a:solidFill>
                <a:sym typeface="Wingdings"/>
              </a:rPr>
              <a:t> </a:t>
            </a:r>
            <a:r>
              <a:rPr lang="de-DE" altLang="de-DE" sz="1000" i="1" dirty="0">
                <a:solidFill>
                  <a:srgbClr val="6666FF"/>
                </a:solidFill>
              </a:rPr>
              <a:t>Anwendende</a:t>
            </a:r>
            <a:r>
              <a:rPr lang="de-DE" altLang="de-DE" sz="1000" i="1" dirty="0">
                <a:solidFill>
                  <a:schemeClr val="tx2"/>
                </a:solidFill>
              </a:rPr>
              <a:t>«</a:t>
            </a:r>
            <a:r>
              <a:rPr lang="de-DE" altLang="de-DE" sz="1000" i="1" dirty="0">
                <a:solidFill>
                  <a:srgbClr val="6666FF"/>
                </a:solidFill>
              </a:rPr>
              <a:t> behandelt.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31</a:t>
            </a:fld>
            <a:endParaRPr lang="de-DE" altLang="de-DE" dirty="0"/>
          </a:p>
        </p:txBody>
      </p:sp>
      <p:sp>
        <p:nvSpPr>
          <p:cNvPr id="3" name="Fußzeilenplatzhalter 2">
            <a:extLst>
              <a:ext uri="{FF2B5EF4-FFF2-40B4-BE49-F238E27FC236}">
                <a16:creationId xmlns:a16="http://schemas.microsoft.com/office/drawing/2014/main" id="{2F49250B-5640-44B5-A1CF-7C8450E4A7DB}"/>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4" name="Rectangle 3"/>
          <p:cNvSpPr>
            <a:spLocks noGrp="1"/>
          </p:cNvSpPr>
          <p:nvPr>
            <p:ph type="body" idx="1"/>
          </p:nvPr>
        </p:nvSpPr>
        <p:spPr>
          <a:xfrm>
            <a:off x="681039" y="4717298"/>
            <a:ext cx="5435600" cy="4464924"/>
          </a:xfrm>
          <a:prstGeom prst="rect">
            <a:avLst/>
          </a:prstGeom>
          <a:noFill/>
        </p:spPr>
        <p:txBody>
          <a:bodyPr lIns="88194" tIns="44097" rIns="88194" bIns="44097"/>
          <a:lstStyle/>
          <a:p>
            <a:pPr defTabSz="914305" eaLnBrk="1" hangingPunct="1">
              <a:defRPr/>
            </a:pPr>
            <a:r>
              <a:rPr lang="de-DE" altLang="de-DE" sz="1000" dirty="0">
                <a:solidFill>
                  <a:srgbClr val="FF0000"/>
                </a:solidFill>
              </a:rPr>
              <a:t>Für die Organisationseinheit </a:t>
            </a:r>
            <a:r>
              <a:rPr lang="de-DE" altLang="de-DE" sz="1000" b="1" dirty="0">
                <a:solidFill>
                  <a:srgbClr val="FF0000"/>
                </a:solidFill>
              </a:rPr>
              <a:t>Musterdatenbank</a:t>
            </a:r>
            <a:r>
              <a:rPr lang="de-DE" altLang="de-DE" sz="1000" dirty="0">
                <a:solidFill>
                  <a:srgbClr val="FF0000"/>
                </a:solidFill>
              </a:rPr>
              <a:t> den Strukturbaum mit Benutzernamen drucken.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32</a:t>
            </a:fld>
            <a:endParaRPr lang="de-DE" altLang="de-DE" dirty="0"/>
          </a:p>
        </p:txBody>
      </p:sp>
      <p:sp>
        <p:nvSpPr>
          <p:cNvPr id="3" name="Fußzeilenplatzhalter 2">
            <a:extLst>
              <a:ext uri="{FF2B5EF4-FFF2-40B4-BE49-F238E27FC236}">
                <a16:creationId xmlns:a16="http://schemas.microsoft.com/office/drawing/2014/main" id="{44F010E4-3189-4F83-9256-52FAC95EBED9}"/>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4"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000000"/>
                </a:solidFill>
              </a:rPr>
              <a:t>Das abgebildete Beispiel entspricht nicht den Daten der Übungsdatenbank oder der Export-Datei. Es zeigt lediglich, wie ein Ausdruck aussehen kann, wenn bereits unterschiedliche Benutzerrollen vergeben sind. </a:t>
            </a:r>
          </a:p>
          <a:p>
            <a:pPr eaLnBrk="1" hangingPunct="1"/>
            <a:r>
              <a:rPr lang="de-DE" altLang="de-DE" sz="1000" dirty="0">
                <a:solidFill>
                  <a:srgbClr val="000000"/>
                </a:solidFill>
              </a:rPr>
              <a:t>Die Buchstaben-Kürzel S, A und L stehen für die Benutzerrollen der </a:t>
            </a:r>
            <a:r>
              <a:rPr lang="de-DE" altLang="de-DE" sz="1000" dirty="0" err="1">
                <a:solidFill>
                  <a:srgbClr val="000000"/>
                </a:solidFill>
              </a:rPr>
              <a:t>Supervisoren</a:t>
            </a:r>
            <a:r>
              <a:rPr lang="de-DE" altLang="de-DE" sz="1000" dirty="0">
                <a:solidFill>
                  <a:srgbClr val="000000"/>
                </a:solidFill>
              </a:rPr>
              <a:t>, Anwendenden und Lesenden.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33</a:t>
            </a:fld>
            <a:endParaRPr lang="de-DE" altLang="de-DE" dirty="0"/>
          </a:p>
        </p:txBody>
      </p:sp>
      <p:sp>
        <p:nvSpPr>
          <p:cNvPr id="3" name="Fußzeilenplatzhalter 2">
            <a:extLst>
              <a:ext uri="{FF2B5EF4-FFF2-40B4-BE49-F238E27FC236}">
                <a16:creationId xmlns:a16="http://schemas.microsoft.com/office/drawing/2014/main" id="{94D462F3-D787-4081-B92D-98F0A5A3E595}"/>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sz="1000" dirty="0"/>
              <a:t>Standardmäßig ist der Filter auf </a:t>
            </a:r>
            <a:r>
              <a:rPr lang="de-DE" sz="1000" b="1" dirty="0"/>
              <a:t>Ansicht aller Fragen </a:t>
            </a:r>
            <a:r>
              <a:rPr lang="de-DE" sz="1000" dirty="0"/>
              <a:t>bzw. </a:t>
            </a:r>
            <a:r>
              <a:rPr lang="de-DE" sz="1000" b="1" dirty="0"/>
              <a:t>Alle Fragen </a:t>
            </a:r>
            <a:r>
              <a:rPr lang="de-DE" sz="1000" dirty="0"/>
              <a:t>eingestellt, sodass die vollständige Tabelle gedruckt wird. Ist als Filter z. B. nur die Ansicht der ausgewählten Fragen (ohne abgewählte Fragen) oder nur die Ansicht der mit Ja beantworteten Fragen eingestellt und wird diese Ansicht gedruckt, wird die Filterauswahl im Ausdruck angegeben (der eingestellte Filter steht unter den Stammdaten).</a:t>
            </a:r>
          </a:p>
          <a:p>
            <a:pPr eaLnBrk="1" hangingPunct="1"/>
            <a:endParaRPr lang="de-DE" sz="1000" dirty="0"/>
          </a:p>
          <a:p>
            <a:pPr eaLnBrk="1" hangingPunct="1"/>
            <a:r>
              <a:rPr lang="de-DE" sz="1000" dirty="0">
                <a:solidFill>
                  <a:srgbClr val="FF0000"/>
                </a:solidFill>
              </a:rPr>
              <a:t>In der Prüfliste </a:t>
            </a:r>
            <a:r>
              <a:rPr lang="de-DE" sz="1000" b="1" dirty="0">
                <a:solidFill>
                  <a:srgbClr val="FF0000"/>
                </a:solidFill>
              </a:rPr>
              <a:t>Erste Hilfe </a:t>
            </a:r>
            <a:r>
              <a:rPr lang="de-DE" sz="1000" dirty="0">
                <a:solidFill>
                  <a:srgbClr val="FF0000"/>
                </a:solidFill>
              </a:rPr>
              <a:t>den Reiter </a:t>
            </a:r>
            <a:r>
              <a:rPr lang="de-DE" sz="1000" b="1" dirty="0">
                <a:solidFill>
                  <a:srgbClr val="FF0000"/>
                </a:solidFill>
              </a:rPr>
              <a:t>Gefährdungsermittlung</a:t>
            </a:r>
            <a:r>
              <a:rPr lang="de-DE" sz="1000" dirty="0">
                <a:solidFill>
                  <a:srgbClr val="FF0000"/>
                </a:solidFill>
              </a:rPr>
              <a:t> aufrufen. Den Filter auf </a:t>
            </a:r>
            <a:r>
              <a:rPr lang="de-DE" sz="1000" b="1" dirty="0">
                <a:solidFill>
                  <a:srgbClr val="FF0000"/>
                </a:solidFill>
              </a:rPr>
              <a:t>Ja</a:t>
            </a:r>
            <a:r>
              <a:rPr lang="de-DE" sz="1000" dirty="0">
                <a:solidFill>
                  <a:srgbClr val="FF0000"/>
                </a:solidFill>
              </a:rPr>
              <a:t> setzen und die Prüfliste im Hoch- oder Querformat drucken.</a:t>
            </a:r>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34</a:t>
            </a:fld>
            <a:endParaRPr lang="de-DE" altLang="de-DE" dirty="0"/>
          </a:p>
        </p:txBody>
      </p:sp>
      <p:sp>
        <p:nvSpPr>
          <p:cNvPr id="3" name="Fußzeilenplatzhalter 2">
            <a:extLst>
              <a:ext uri="{FF2B5EF4-FFF2-40B4-BE49-F238E27FC236}">
                <a16:creationId xmlns:a16="http://schemas.microsoft.com/office/drawing/2014/main" id="{664D37C4-1CFE-428F-BEF4-98B589B5F84C}"/>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b="1" dirty="0"/>
              <a:t>Druckauswahl:</a:t>
            </a:r>
            <a:r>
              <a:rPr lang="de-DE" altLang="de-DE" sz="1000" dirty="0"/>
              <a:t> Wird ein Ordner zum Druck ausgewählt, wird immer nur sein direkter Inhalt gedruckt. Enthält der ausgewählte Ordner nur (gefüllte) Unterordner, aber selbst keine Prüfliste und kein Dokument, kann nichts gedruckt werden. Enthaltene Ordner werden also ausgeschlossen; sonst könnte man die ordnereigenen Inhalte eines hierarchisch höher gelegenen Ordners nie separat drucken, sondern müsste immer den gesamten Inhalt </a:t>
            </a:r>
            <a:r>
              <a:rPr lang="de-DE" altLang="de-DE" sz="1000" dirty="0">
                <a:solidFill>
                  <a:srgbClr val="000000"/>
                </a:solidFill>
              </a:rPr>
              <a:t>drucken.</a:t>
            </a:r>
          </a:p>
          <a:p>
            <a:pPr eaLnBrk="1" hangingPunct="1"/>
            <a:r>
              <a:rPr lang="de-DE" altLang="de-DE" sz="1000" dirty="0">
                <a:solidFill>
                  <a:srgbClr val="000000"/>
                </a:solidFill>
              </a:rPr>
              <a:t>Anders sieht es bei einem Arbeitsplaner aus; wird dieser ausgewählt, können sämtliche Inhalte bis zum untersten Ordner gedruckt werden.</a:t>
            </a:r>
          </a:p>
          <a:p>
            <a:pPr eaLnBrk="1" hangingPunct="1"/>
            <a:endParaRPr lang="de-DE" altLang="de-DE" sz="1000" dirty="0">
              <a:solidFill>
                <a:srgbClr val="000000"/>
              </a:solidFill>
            </a:endParaRPr>
          </a:p>
          <a:p>
            <a:pPr eaLnBrk="1" hangingPunct="1"/>
            <a:r>
              <a:rPr lang="de-DE" altLang="de-DE" sz="1000" dirty="0">
                <a:solidFill>
                  <a:srgbClr val="000000"/>
                </a:solidFill>
              </a:rPr>
              <a:t>Die auswählbaren Elemente werden alle </a:t>
            </a:r>
            <a:r>
              <a:rPr lang="de-DE" altLang="de-DE" sz="1000" u="sng" dirty="0">
                <a:solidFill>
                  <a:srgbClr val="000000"/>
                </a:solidFill>
              </a:rPr>
              <a:t>separat</a:t>
            </a:r>
            <a:r>
              <a:rPr lang="de-DE" altLang="de-DE" sz="1000" dirty="0">
                <a:solidFill>
                  <a:srgbClr val="000000"/>
                </a:solidFill>
              </a:rPr>
              <a:t> in eine PDF-Datei übertragen. Bei den Erläuterungen wird für jede einzelne Erläuterung jeder ausgewählten Prüfliste eine PDF erstellt. Daher ist von dieser Auswahl abzuraten.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35</a:t>
            </a:fld>
            <a:endParaRPr lang="de-DE" altLang="de-DE" dirty="0"/>
          </a:p>
        </p:txBody>
      </p:sp>
      <p:sp>
        <p:nvSpPr>
          <p:cNvPr id="3" name="Fußzeilenplatzhalter 2">
            <a:extLst>
              <a:ext uri="{FF2B5EF4-FFF2-40B4-BE49-F238E27FC236}">
                <a16:creationId xmlns:a16="http://schemas.microsoft.com/office/drawing/2014/main" id="{7FB0789B-EA96-4FD3-9B21-B9D6F962618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6"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t>Die Dateien werden im sogenannten Format PDF/A gedruckt und sind durchsuchbar.</a:t>
            </a:r>
          </a:p>
          <a:p>
            <a:pPr eaLnBrk="1" hangingPunct="1"/>
            <a:r>
              <a:rPr lang="de-DE" sz="1000" dirty="0">
                <a:solidFill>
                  <a:srgbClr val="000000"/>
                </a:solidFill>
              </a:rPr>
              <a:t>Haben Prüffälle sehr lange Dateinamen, werden diese im PDF-Druck nicht vollständig ausgegeben. Je nach Prüflistenreiter und Druckformat (hoch/quer) werden in der Kopfzeile der Dateiname nach 70 oder 80 Zeichen abgeschnitten, in der Tabellenüberschrift wird der Dateiname nach 50 Zeichen abgeschnitten.</a:t>
            </a:r>
            <a:endParaRPr lang="de-DE" altLang="de-DE" sz="1000" dirty="0">
              <a:solidFill>
                <a:srgbClr val="00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36</a:t>
            </a:fld>
            <a:endParaRPr lang="de-DE" altLang="de-DE" dirty="0"/>
          </a:p>
        </p:txBody>
      </p:sp>
      <p:sp>
        <p:nvSpPr>
          <p:cNvPr id="3" name="Fußzeilenplatzhalter 2">
            <a:extLst>
              <a:ext uri="{FF2B5EF4-FFF2-40B4-BE49-F238E27FC236}">
                <a16:creationId xmlns:a16="http://schemas.microsoft.com/office/drawing/2014/main" id="{5C3A5FBA-FB0D-4F86-934B-B491546275E5}"/>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sz="1000" i="1" dirty="0">
              <a:solidFill>
                <a:srgbClr val="6666FF"/>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37</a:t>
            </a:fld>
            <a:endParaRPr lang="de-DE" altLang="de-DE" dirty="0"/>
          </a:p>
        </p:txBody>
      </p:sp>
      <p:sp>
        <p:nvSpPr>
          <p:cNvPr id="3" name="Fußzeilenplatzhalter 2">
            <a:extLst>
              <a:ext uri="{FF2B5EF4-FFF2-40B4-BE49-F238E27FC236}">
                <a16:creationId xmlns:a16="http://schemas.microsoft.com/office/drawing/2014/main" id="{53E38739-2D94-46A3-8498-5107443D748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lienbildplatzhalter 1"/>
          <p:cNvSpPr>
            <a:spLocks noGrp="1" noRot="1" noChangeAspect="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izenplatzhalter 2"/>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b="1" dirty="0"/>
              <a:t>Lizenzbedingungen</a:t>
            </a:r>
          </a:p>
          <a:p>
            <a:pPr eaLnBrk="1" hangingPunct="1"/>
            <a:r>
              <a:rPr lang="de-DE" altLang="de-DE" sz="1000" dirty="0"/>
              <a:t>Die Software wird von der UVB nur an ihre versicherten Behörden/Institutionen abgegeben. Bei vertraglicher Vereinbarung erhalten auch Unfallversicherungsträger der Länder die Software zur Weitergabe an ihre Versicherten.</a:t>
            </a:r>
          </a:p>
          <a:p>
            <a:pPr eaLnBrk="1" hangingPunct="1"/>
            <a:r>
              <a:rPr lang="de-DE" altLang="de-DE" sz="1000" dirty="0"/>
              <a:t>Die Software darf auf einem Server installiert werden, um den Zugang im betrieblichen Netzwerk durch beliebig viele Personen zu ermöglichen. </a:t>
            </a:r>
          </a:p>
          <a:p>
            <a:pPr eaLnBrk="1" hangingPunct="1"/>
            <a:r>
              <a:rPr lang="de-DE" altLang="de-DE" sz="1000" dirty="0"/>
              <a:t>Die Software darf als Einzelplatzinstallation auf betriebseigenen Rechnern installiert werden, wenn dies für die Nutzung außerhalb der Netzwerkinstallation erforderlich ist (zum Beispiel für Schulungen und Beratungen) oder wenn ausschließlich die Einzelplatzversion verwendet wird.</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38</a:t>
            </a:fld>
            <a:endParaRPr lang="de-DE" altLang="de-DE" dirty="0"/>
          </a:p>
        </p:txBody>
      </p:sp>
      <p:sp>
        <p:nvSpPr>
          <p:cNvPr id="3" name="Fußzeilenplatzhalter 2">
            <a:extLst>
              <a:ext uri="{FF2B5EF4-FFF2-40B4-BE49-F238E27FC236}">
                <a16:creationId xmlns:a16="http://schemas.microsoft.com/office/drawing/2014/main" id="{FAE348D6-AAF4-4593-A855-F3DC71EF3BCC}"/>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i="1" dirty="0">
                <a:solidFill>
                  <a:srgbClr val="6666FF"/>
                </a:solidFill>
              </a:rPr>
              <a:t>Die Übersicht dient als Infoblatt für alle Benutzerrollen. Die Funktionen werden in den rollenbezogenen Bausteinen ausführlich behandelt.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39</a:t>
            </a:fld>
            <a:endParaRPr lang="de-DE" altLang="de-DE" dirty="0"/>
          </a:p>
        </p:txBody>
      </p:sp>
      <p:sp>
        <p:nvSpPr>
          <p:cNvPr id="3" name="Fußzeilenplatzhalter 2">
            <a:extLst>
              <a:ext uri="{FF2B5EF4-FFF2-40B4-BE49-F238E27FC236}">
                <a16:creationId xmlns:a16="http://schemas.microsoft.com/office/drawing/2014/main" id="{40AA7940-4A05-4992-937A-06D87D49C432}"/>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sz="1000" dirty="0">
              <a:solidFill>
                <a:srgbClr val="FF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4</a:t>
            </a:fld>
            <a:endParaRPr lang="de-DE" altLang="de-DE" dirty="0"/>
          </a:p>
        </p:txBody>
      </p:sp>
      <p:sp>
        <p:nvSpPr>
          <p:cNvPr id="3" name="Fußzeilenplatzhalter 2">
            <a:extLst>
              <a:ext uri="{FF2B5EF4-FFF2-40B4-BE49-F238E27FC236}">
                <a16:creationId xmlns:a16="http://schemas.microsoft.com/office/drawing/2014/main" id="{0EFC2DCF-D405-4194-8A43-0003D54B73CF}"/>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b="1" dirty="0">
                <a:solidFill>
                  <a:srgbClr val="000000"/>
                </a:solidFill>
              </a:rPr>
              <a:t>Wichtig: </a:t>
            </a:r>
            <a:r>
              <a:rPr lang="de-DE" altLang="de-DE" sz="1000" dirty="0">
                <a:solidFill>
                  <a:srgbClr val="000000"/>
                </a:solidFill>
              </a:rPr>
              <a:t>Wenn Sie nur den Browser schließen, werden Sie nicht abgemeldet und laufende Prozesse werden nicht sauber beendet. Sofern Sie das Programm in der VM-/Serverversion ohne Beenden verlassen haben, können ggf. Strukturelemente weiterhin durch Sie gesperrt bleiben (im Bearbeitungsmodus), so dass andere damit nicht arbeiten können. Das Programm meldet Sie regulär erst nach ca. 3 Stunden ab (Session Time-out), wenn keine Aktivität erfolgt.</a:t>
            </a:r>
          </a:p>
          <a:p>
            <a:pPr eaLnBrk="1" hangingPunct="1"/>
            <a:endParaRPr lang="de-DE" altLang="de-DE" sz="1000" dirty="0">
              <a:solidFill>
                <a:srgbClr val="FF0000"/>
              </a:solidFill>
            </a:endParaRPr>
          </a:p>
          <a:p>
            <a:pPr eaLnBrk="1" hangingPunct="1"/>
            <a:r>
              <a:rPr lang="de-DE" altLang="de-DE" sz="1000" i="0" dirty="0">
                <a:solidFill>
                  <a:srgbClr val="FF0000"/>
                </a:solidFill>
              </a:rPr>
              <a:t>Weiter mit »B</a:t>
            </a:r>
            <a:r>
              <a:rPr lang="de-DE" altLang="de-DE" sz="1000" i="0" cap="small" dirty="0">
                <a:solidFill>
                  <a:srgbClr val="FF0000"/>
                </a:solidFill>
              </a:rPr>
              <a:t>austein</a:t>
            </a:r>
            <a:r>
              <a:rPr lang="de-DE" altLang="de-DE" sz="1000" i="0" dirty="0">
                <a:solidFill>
                  <a:srgbClr val="FF0000"/>
                </a:solidFill>
              </a:rPr>
              <a:t> 2 ▪</a:t>
            </a:r>
            <a:r>
              <a:rPr lang="de-DE" altLang="de-DE" sz="1000" i="0" dirty="0">
                <a:solidFill>
                  <a:srgbClr val="FF0000"/>
                </a:solidFill>
                <a:sym typeface="Wingdings"/>
              </a:rPr>
              <a:t> </a:t>
            </a:r>
            <a:r>
              <a:rPr lang="de-DE" altLang="de-DE" sz="1000" i="0" dirty="0" err="1">
                <a:solidFill>
                  <a:srgbClr val="FF0000"/>
                </a:solidFill>
              </a:rPr>
              <a:t>Supervisoren</a:t>
            </a:r>
            <a:r>
              <a:rPr lang="de-DE" altLang="de-DE" sz="1000" i="0" dirty="0">
                <a:solidFill>
                  <a:srgbClr val="FF0000"/>
                </a:solidFill>
              </a:rPr>
              <a: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40</a:t>
            </a:fld>
            <a:endParaRPr lang="de-DE" altLang="de-DE" dirty="0"/>
          </a:p>
        </p:txBody>
      </p:sp>
      <p:sp>
        <p:nvSpPr>
          <p:cNvPr id="3" name="Fußzeilenplatzhalter 2">
            <a:extLst>
              <a:ext uri="{FF2B5EF4-FFF2-40B4-BE49-F238E27FC236}">
                <a16:creationId xmlns:a16="http://schemas.microsoft.com/office/drawing/2014/main" id="{39128526-6677-435F-9558-466A52D45DF8}"/>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6"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5</a:t>
            </a:fld>
            <a:endParaRPr lang="de-DE" altLang="de-DE" dirty="0"/>
          </a:p>
        </p:txBody>
      </p:sp>
      <p:sp>
        <p:nvSpPr>
          <p:cNvPr id="3" name="Fußzeilenplatzhalter 2">
            <a:extLst>
              <a:ext uri="{FF2B5EF4-FFF2-40B4-BE49-F238E27FC236}">
                <a16:creationId xmlns:a16="http://schemas.microsoft.com/office/drawing/2014/main" id="{94E90904-0241-4C3E-B9F0-1747072A1DEA}"/>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solidFill>
                  <a:srgbClr val="FF0000"/>
                </a:solidFill>
              </a:rPr>
              <a:t>Bei Verwendung der Übungsdatenbank für die Einzelplatzversion anmelden mit dem Benutzernamen </a:t>
            </a:r>
            <a:r>
              <a:rPr lang="de-DE" altLang="de-DE" sz="1000" b="1" dirty="0">
                <a:solidFill>
                  <a:srgbClr val="FF0000"/>
                </a:solidFill>
              </a:rPr>
              <a:t>Supervisor</a:t>
            </a:r>
            <a:r>
              <a:rPr lang="de-DE" altLang="de-DE" sz="1000" dirty="0">
                <a:solidFill>
                  <a:srgbClr val="FF0000"/>
                </a:solidFill>
              </a:rPr>
              <a:t> und dem Passwort </a:t>
            </a:r>
            <a:r>
              <a:rPr lang="de-DE" altLang="de-DE" sz="1000" b="1" dirty="0">
                <a:solidFill>
                  <a:srgbClr val="FF0000"/>
                </a:solidFill>
              </a:rPr>
              <a:t>Musterdatenbank-2022</a:t>
            </a:r>
            <a:r>
              <a:rPr lang="de-DE" altLang="de-DE" sz="1000" dirty="0">
                <a:solidFill>
                  <a:srgbClr val="FF0000"/>
                </a:solidFill>
              </a:rPr>
              <a:t>. </a:t>
            </a:r>
          </a:p>
          <a:p>
            <a:pPr eaLnBrk="1" hangingPunct="1"/>
            <a:r>
              <a:rPr lang="de-DE" altLang="de-DE" sz="1000" dirty="0">
                <a:solidFill>
                  <a:srgbClr val="FF0000"/>
                </a:solidFill>
              </a:rPr>
              <a:t>Bei der VM-/Serverinstallation mit den eigenen Anmeldedaten anmelden.</a:t>
            </a:r>
          </a:p>
          <a:p>
            <a:pPr eaLnBrk="1" hangingPunct="1"/>
            <a:endParaRPr lang="de-DE" altLang="de-DE" sz="1000" dirty="0">
              <a:solidFill>
                <a:srgbClr val="FF0000"/>
              </a:solidFill>
            </a:endParaRPr>
          </a:p>
          <a:p>
            <a:pPr eaLnBrk="1" hangingPunct="1"/>
            <a:r>
              <a:rPr lang="de-DE" altLang="de-DE" sz="1000" b="1" dirty="0">
                <a:solidFill>
                  <a:srgbClr val="000000"/>
                </a:solidFill>
              </a:rPr>
              <a:t>Schreibweise Benutzername:  </a:t>
            </a:r>
            <a:r>
              <a:rPr lang="de-DE" altLang="de-DE" sz="1000" u="sng" dirty="0"/>
              <a:t>VM-/Serverinstallation:</a:t>
            </a:r>
            <a:r>
              <a:rPr lang="de-DE" altLang="de-DE" sz="1000" dirty="0"/>
              <a:t> Ob der Benutzername bezüglich der Groß-/Kleinschreibung genauso geschrieben werden muss, wie er in der Benutzerverwaltung angelegt ist, hängt davon ab, wie die Datenbank von der IT-Administration konfiguriert wurde. Standardmäßig sind alle Datenbanken so konfiguriert, dass die Groß- und Kleinschreibung beachtet werden muss.  </a:t>
            </a:r>
            <a:r>
              <a:rPr lang="de-DE" altLang="de-DE" sz="1000" u="sng" dirty="0"/>
              <a:t>Einzelplatzinstallation:</a:t>
            </a:r>
            <a:r>
              <a:rPr lang="de-DE" altLang="de-DE" sz="1000" dirty="0"/>
              <a:t> Der Benutzername muss genau so geschrieben werden, wie er in der Benutzerverwaltung angelegt wurde.</a:t>
            </a:r>
            <a:endParaRPr lang="de-DE" altLang="de-DE" sz="1000" dirty="0">
              <a:solidFill>
                <a:srgbClr val="000000"/>
              </a:solidFill>
            </a:endParaRP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6</a:t>
            </a:fld>
            <a:endParaRPr lang="de-DE" altLang="de-DE" dirty="0"/>
          </a:p>
        </p:txBody>
      </p:sp>
      <p:sp>
        <p:nvSpPr>
          <p:cNvPr id="3" name="Fußzeilenplatzhalter 2">
            <a:extLst>
              <a:ext uri="{FF2B5EF4-FFF2-40B4-BE49-F238E27FC236}">
                <a16:creationId xmlns:a16="http://schemas.microsoft.com/office/drawing/2014/main" id="{4A387B46-6FF8-4AF2-A5E9-DF06CC0DF07D}"/>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b="1" dirty="0"/>
              <a:t>Sonderzeichen:</a:t>
            </a:r>
            <a:r>
              <a:rPr lang="de-DE" altLang="de-DE" sz="1000" dirty="0"/>
              <a:t> Es werden sämtliche Tastaturzeichen (auch ^ " § ´ ` # | @) im Passwort akzeptiert, aber es werden nicht alle Zeichen als Sonderzeichen eingestuft. Das heißt, wenn keines der vom Programm als Sonderzeichen eingestuften Zeichen im Passwort vorhanden ist, kommt eine Fehlermeldung.</a:t>
            </a:r>
          </a:p>
          <a:p>
            <a:pPr eaLnBrk="1" hangingPunct="1"/>
            <a:endParaRPr lang="de-DE" altLang="de-DE" sz="1000" dirty="0"/>
          </a:p>
          <a:p>
            <a:pPr eaLnBrk="1" hangingPunct="1"/>
            <a:r>
              <a:rPr lang="de-DE" altLang="de-DE" sz="1000" dirty="0"/>
              <a:t>Folgende Zeichen sind als Sonderzeichen eingestuft:</a:t>
            </a:r>
          </a:p>
          <a:p>
            <a:pPr eaLnBrk="1" hangingPunct="1"/>
            <a:r>
              <a:rPr lang="de-DE" altLang="de-DE" sz="1000" dirty="0"/>
              <a:t>Doppelpunkt :     Unterstrich _     Punkt .     Komma ,     Semikolon ;     Fragezeichen ?     Ausrufezeichen !     Apostroph '     Minus –     Plus +     Gleich =     Sternchen *     Schrägstrich /     Kleiner als &lt;     Größer als &gt;     Runde Klammern ()     Eckige Klammern []     Geschweifte Klammern {}     Dollarzeichen $     Prozentzeichen %     Et-Zeichen &amp;     Tilde ~</a:t>
            </a:r>
          </a:p>
          <a:p>
            <a:pPr eaLnBrk="1" hangingPunct="1"/>
            <a:endParaRPr lang="de-DE" altLang="de-DE" sz="1000" dirty="0"/>
          </a:p>
          <a:p>
            <a:pPr eaLnBrk="1" hangingPunct="1"/>
            <a:r>
              <a:rPr lang="de-DE" altLang="de-DE" sz="1000" dirty="0">
                <a:solidFill>
                  <a:srgbClr val="FF0000"/>
                </a:solidFill>
              </a:rPr>
              <a:t>Da bei der verwendeten Übungsdatenbank für die Einzelplatzversion die Anmeldung mit dem Benutzernamen </a:t>
            </a:r>
            <a:r>
              <a:rPr lang="de-DE" altLang="de-DE" sz="1000" b="1" dirty="0">
                <a:solidFill>
                  <a:srgbClr val="FF0000"/>
                </a:solidFill>
              </a:rPr>
              <a:t>Supervisor</a:t>
            </a:r>
            <a:r>
              <a:rPr lang="de-DE" altLang="de-DE" sz="1000" dirty="0">
                <a:solidFill>
                  <a:srgbClr val="FF0000"/>
                </a:solidFill>
              </a:rPr>
              <a:t> nicht zum ersten Mal erfolgt, erscheint diese Aufforderung nicht. </a:t>
            </a:r>
            <a:br>
              <a:rPr lang="de-DE" altLang="de-DE" sz="1000" dirty="0">
                <a:solidFill>
                  <a:srgbClr val="FF0000"/>
                </a:solidFill>
              </a:rPr>
            </a:br>
            <a:r>
              <a:rPr lang="de-DE" altLang="de-DE" sz="1000" dirty="0">
                <a:solidFill>
                  <a:srgbClr val="FF0000"/>
                </a:solidFill>
              </a:rPr>
              <a:t>Auch bei der VM-/Serverinstallation erscheint die Meldung nur bei der allerersten Anmeldung (oder nach einer Passwortänderungen durch einen anderen Supervisor oder den HH-Admin).</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7</a:t>
            </a:fld>
            <a:endParaRPr lang="de-DE" altLang="de-DE" dirty="0"/>
          </a:p>
        </p:txBody>
      </p:sp>
      <p:sp>
        <p:nvSpPr>
          <p:cNvPr id="3" name="Fußzeilenplatzhalter 2">
            <a:extLst>
              <a:ext uri="{FF2B5EF4-FFF2-40B4-BE49-F238E27FC236}">
                <a16:creationId xmlns:a16="http://schemas.microsoft.com/office/drawing/2014/main" id="{3520363C-1206-485D-98A6-537914431613}"/>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r>
              <a:rPr lang="de-DE" altLang="de-DE" sz="1000" dirty="0"/>
              <a:t>Wenn Sie den Haken entfernen (oder bereits entfernt haben), wird das Fenster beim nächsten Anmelden nicht mehr angezeigt.</a:t>
            </a:r>
          </a:p>
          <a:p>
            <a:pPr eaLnBrk="1" hangingPunct="1"/>
            <a:r>
              <a:rPr lang="de-DE" altLang="de-DE" sz="1000" dirty="0"/>
              <a:t>Wird ein Inhaltsupdate eingespielt, wird das Fenster erneut angezeigt.</a:t>
            </a:r>
          </a:p>
          <a:p>
            <a:pPr eaLnBrk="1" hangingPunct="1"/>
            <a:r>
              <a:rPr lang="de-DE" altLang="de-DE" sz="1000" dirty="0"/>
              <a:t>Sie können dieses Fenster auch über den Menüpunkt &gt; </a:t>
            </a:r>
            <a:r>
              <a:rPr lang="de-DE" altLang="de-DE" sz="1000" b="1" dirty="0"/>
              <a:t>Info</a:t>
            </a:r>
            <a:r>
              <a:rPr lang="de-DE" altLang="de-DE" sz="1000" dirty="0"/>
              <a:t> &gt; </a:t>
            </a:r>
            <a:r>
              <a:rPr lang="de-DE" altLang="de-DE" sz="1000" b="1" dirty="0"/>
              <a:t>Informationen über Neuigkeiten </a:t>
            </a:r>
            <a:r>
              <a:rPr lang="de-DE" altLang="de-DE" sz="1000" dirty="0"/>
              <a:t>aufrufen und dort den Haken wieder setzen (wird später noch gezeigt).</a:t>
            </a:r>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8</a:t>
            </a:fld>
            <a:endParaRPr lang="de-DE" altLang="de-DE" dirty="0"/>
          </a:p>
        </p:txBody>
      </p:sp>
      <p:sp>
        <p:nvSpPr>
          <p:cNvPr id="3" name="Fußzeilenplatzhalter 2">
            <a:extLst>
              <a:ext uri="{FF2B5EF4-FFF2-40B4-BE49-F238E27FC236}">
                <a16:creationId xmlns:a16="http://schemas.microsoft.com/office/drawing/2014/main" id="{25A187AA-F9DD-4544-86EB-762FFA34BB6D}"/>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Rot="1" noChangeAspect="1" noChangeArrowheads="1" noTextEdit="1"/>
          </p:cNvSpPr>
          <p:nvPr>
            <p:ph type="sldImg"/>
          </p:nvPr>
        </p:nvSpPr>
        <p:spPr bwMode="auto">
          <a:xfrm>
            <a:off x="709613" y="744538"/>
            <a:ext cx="5378450" cy="372427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angle 3"/>
          <p:cNvSpPr>
            <a:spLocks noGrp="1"/>
          </p:cNvSpPr>
          <p:nvPr>
            <p:ph type="body" idx="1"/>
          </p:nvPr>
        </p:nvSpPr>
        <p:spPr>
          <a:xfrm>
            <a:off x="681039" y="4717298"/>
            <a:ext cx="5435600" cy="4464924"/>
          </a:xfrm>
          <a:prstGeom prst="rect">
            <a:avLst/>
          </a:prstGeom>
          <a:noFill/>
        </p:spPr>
        <p:txBody>
          <a:bodyPr lIns="88194" tIns="44097" rIns="88194" bIns="44097"/>
          <a:lstStyle/>
          <a:p>
            <a:pPr eaLnBrk="1" hangingPunct="1"/>
            <a:endParaRPr lang="de-DE" altLang="de-DE" dirty="0"/>
          </a:p>
        </p:txBody>
      </p:sp>
      <p:sp>
        <p:nvSpPr>
          <p:cNvPr id="2" name="Foliennummernplatzhalter 1"/>
          <p:cNvSpPr>
            <a:spLocks noGrp="1"/>
          </p:cNvSpPr>
          <p:nvPr>
            <p:ph type="sldNum" sz="quarter" idx="10"/>
          </p:nvPr>
        </p:nvSpPr>
        <p:spPr/>
        <p:txBody>
          <a:bodyPr/>
          <a:lstStyle/>
          <a:p>
            <a:pPr>
              <a:defRPr/>
            </a:pPr>
            <a:fld id="{1E7B11D1-DF5E-4292-805B-27E8C10011C2}" type="slidenum">
              <a:rPr lang="de-DE" altLang="de-DE" smtClean="0"/>
              <a:pPr>
                <a:defRPr/>
              </a:pPr>
              <a:t>9</a:t>
            </a:fld>
            <a:endParaRPr lang="de-DE" altLang="de-DE" dirty="0"/>
          </a:p>
        </p:txBody>
      </p:sp>
      <p:sp>
        <p:nvSpPr>
          <p:cNvPr id="3" name="Fußzeilenplatzhalter 2">
            <a:extLst>
              <a:ext uri="{FF2B5EF4-FFF2-40B4-BE49-F238E27FC236}">
                <a16:creationId xmlns:a16="http://schemas.microsoft.com/office/drawing/2014/main" id="{09E61F22-211B-444D-AC9A-3DEB746D8814}"/>
              </a:ext>
            </a:extLst>
          </p:cNvPr>
          <p:cNvSpPr>
            <a:spLocks noGrp="1"/>
          </p:cNvSpPr>
          <p:nvPr>
            <p:ph type="ftr" sz="quarter" idx="4"/>
          </p:nvPr>
        </p:nvSpPr>
        <p:spPr/>
        <p:txBody>
          <a:bodyPr/>
          <a:lstStyle/>
          <a:p>
            <a:r>
              <a:rPr lang="de-DE" altLang="de-DE"/>
              <a:t>B</a:t>
            </a:r>
            <a:r>
              <a:rPr lang="de-DE" altLang="de-DE" sz="800" b="1"/>
              <a:t>AUSTEIN</a:t>
            </a:r>
            <a:r>
              <a:rPr lang="de-DE" altLang="de-DE"/>
              <a:t> 1 ▪ Einstieg ins Programm</a:t>
            </a:r>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4" name="Picture 21" descr="02-DGUV PPT_Fuß-Folgeseite_3zu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40" y="6597650"/>
            <a:ext cx="990256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4"/>
          <p:cNvSpPr txBox="1">
            <a:spLocks noChangeArrowheads="1"/>
          </p:cNvSpPr>
          <p:nvPr userDrawn="1"/>
        </p:nvSpPr>
        <p:spPr bwMode="auto">
          <a:xfrm>
            <a:off x="498740" y="6581775"/>
            <a:ext cx="933331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charset="0"/>
              </a:defRPr>
            </a:lvl1pPr>
            <a:lvl2pPr marL="1274763" indent="-285750">
              <a:defRPr>
                <a:solidFill>
                  <a:schemeClr val="tx1"/>
                </a:solidFill>
                <a:latin typeface="Arial" charset="0"/>
              </a:defRPr>
            </a:lvl2pPr>
            <a:lvl3pPr marL="1682750" indent="-228600">
              <a:defRPr>
                <a:solidFill>
                  <a:schemeClr val="tx1"/>
                </a:solidFill>
                <a:latin typeface="Arial" charset="0"/>
              </a:defRPr>
            </a:lvl3pPr>
            <a:lvl4pPr marL="2090738" indent="-228600">
              <a:defRPr>
                <a:solidFill>
                  <a:schemeClr val="tx1"/>
                </a:solidFill>
                <a:latin typeface="Arial" charset="0"/>
              </a:defRPr>
            </a:lvl4pPr>
            <a:lvl5pPr marL="2498725" indent="-228600">
              <a:defRPr>
                <a:solidFill>
                  <a:schemeClr val="tx1"/>
                </a:solidFill>
                <a:latin typeface="Arial" charset="0"/>
              </a:defRPr>
            </a:lvl5pPr>
            <a:lvl6pPr marL="2955925" indent="-228600" fontAlgn="base">
              <a:spcBef>
                <a:spcPct val="0"/>
              </a:spcBef>
              <a:spcAft>
                <a:spcPct val="0"/>
              </a:spcAft>
              <a:defRPr>
                <a:solidFill>
                  <a:schemeClr val="tx1"/>
                </a:solidFill>
                <a:latin typeface="Arial" charset="0"/>
              </a:defRPr>
            </a:lvl6pPr>
            <a:lvl7pPr marL="3413125" indent="-228600" fontAlgn="base">
              <a:spcBef>
                <a:spcPct val="0"/>
              </a:spcBef>
              <a:spcAft>
                <a:spcPct val="0"/>
              </a:spcAft>
              <a:defRPr>
                <a:solidFill>
                  <a:schemeClr val="tx1"/>
                </a:solidFill>
                <a:latin typeface="Arial" charset="0"/>
              </a:defRPr>
            </a:lvl7pPr>
            <a:lvl8pPr marL="3870325" indent="-228600" fontAlgn="base">
              <a:spcBef>
                <a:spcPct val="0"/>
              </a:spcBef>
              <a:spcAft>
                <a:spcPct val="0"/>
              </a:spcAft>
              <a:defRPr>
                <a:solidFill>
                  <a:schemeClr val="tx1"/>
                </a:solidFill>
                <a:latin typeface="Arial" charset="0"/>
              </a:defRPr>
            </a:lvl8pPr>
            <a:lvl9pPr marL="4327525" indent="-228600" fontAlgn="base">
              <a:spcBef>
                <a:spcPct val="0"/>
              </a:spcBef>
              <a:spcAft>
                <a:spcPct val="0"/>
              </a:spcAft>
              <a:defRPr>
                <a:solidFill>
                  <a:schemeClr val="tx1"/>
                </a:solidFill>
                <a:latin typeface="Arial" charset="0"/>
              </a:defRPr>
            </a:lvl9pPr>
          </a:lstStyle>
          <a:p>
            <a:pPr defTabSz="896938">
              <a:tabLst>
                <a:tab pos="541338" algn="l"/>
              </a:tabLst>
              <a:defRPr/>
            </a:pPr>
            <a:fld id="{B9BC18E9-B871-44CE-B1DE-1B5C8FBCC204}" type="slidenum">
              <a:rPr lang="de-DE" altLang="de-DE" sz="1000" smtClean="0">
                <a:solidFill>
                  <a:schemeClr val="bg1"/>
                </a:solidFill>
              </a:rPr>
              <a:pPr defTabSz="896938">
                <a:tabLst>
                  <a:tab pos="541338" algn="l"/>
                </a:tabLst>
                <a:defRPr/>
              </a:pPr>
              <a:t>‹Nr.›</a:t>
            </a:fld>
            <a:r>
              <a:rPr lang="de-DE" altLang="de-DE" sz="1000" dirty="0">
                <a:solidFill>
                  <a:schemeClr val="bg1"/>
                </a:solidFill>
              </a:rPr>
              <a:t>	</a:t>
            </a:r>
            <a:r>
              <a:rPr lang="de-DE" altLang="de-DE" sz="900" dirty="0">
                <a:solidFill>
                  <a:schemeClr val="bg1"/>
                </a:solidFill>
              </a:rPr>
              <a:t>Unfallversicherung Bund und Bahn | Handlungshilfe 4.0           B</a:t>
            </a:r>
            <a:r>
              <a:rPr lang="de-DE" altLang="de-DE" sz="700" b="1" dirty="0">
                <a:solidFill>
                  <a:schemeClr val="bg1"/>
                </a:solidFill>
              </a:rPr>
              <a:t>AUSTEIN</a:t>
            </a:r>
            <a:r>
              <a:rPr lang="de-DE" altLang="de-DE" sz="900" dirty="0">
                <a:solidFill>
                  <a:schemeClr val="bg1"/>
                </a:solidFill>
              </a:rPr>
              <a:t> 1 ▪ Einstieg ins Programm (alle Benutzerrollen) 		        04/2024</a:t>
            </a:r>
          </a:p>
        </p:txBody>
      </p:sp>
      <p:sp>
        <p:nvSpPr>
          <p:cNvPr id="2" name="Titel 1"/>
          <p:cNvSpPr>
            <a:spLocks noGrp="1"/>
          </p:cNvSpPr>
          <p:nvPr>
            <p:ph type="title"/>
          </p:nvPr>
        </p:nvSpPr>
        <p:spPr/>
        <p:txBody>
          <a:bodyPr rtlCol="0">
            <a:noAutofit/>
          </a:bodyPr>
          <a:lstStyle>
            <a:lvl1pPr algn="l">
              <a:defRPr lang="de-DE"/>
            </a:lvl1pPr>
          </a:lstStyle>
          <a:p>
            <a:pPr lvl="0"/>
            <a:r>
              <a:rPr lang="de-DE"/>
              <a:t>Titelmasterformat durch Klicken bearbeiten</a:t>
            </a:r>
            <a:endParaRPr lang="de-DE" dirty="0"/>
          </a:p>
        </p:txBody>
      </p:sp>
      <p:sp>
        <p:nvSpPr>
          <p:cNvPr id="3" name="Inhaltsplatzhalter 2"/>
          <p:cNvSpPr>
            <a:spLocks noGrp="1"/>
          </p:cNvSpPr>
          <p:nvPr>
            <p:ph idx="1"/>
          </p:nvPr>
        </p:nvSpPr>
        <p:spPr>
          <a:xfrm>
            <a:off x="506506" y="1628800"/>
            <a:ext cx="8915400" cy="4525963"/>
          </a:xfrm>
        </p:spPr>
        <p:txBody>
          <a:bodyPr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1572950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95300" y="620714"/>
            <a:ext cx="750001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Titelmasterformat durch Klicken bearbeiten</a:t>
            </a:r>
          </a:p>
        </p:txBody>
      </p:sp>
      <p:sp>
        <p:nvSpPr>
          <p:cNvPr id="1027" name="Textplatzhalter 2"/>
          <p:cNvSpPr>
            <a:spLocks noGrp="1"/>
          </p:cNvSpPr>
          <p:nvPr>
            <p:ph type="body" idx="1"/>
          </p:nvPr>
        </p:nvSpPr>
        <p:spPr bwMode="auto">
          <a:xfrm>
            <a:off x="507341" y="1628775"/>
            <a:ext cx="8903361"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Tree>
  </p:cSld>
  <p:clrMap bg1="lt1" tx1="dk1" bg2="lt2" tx2="dk2" accent1="accent1" accent2="accent2" accent3="accent3" accent4="accent4" accent5="accent5" accent6="accent6" hlink="hlink" folHlink="folHlink"/>
  <p:sldLayoutIdLst>
    <p:sldLayoutId id="2147483799" r:id="rId1"/>
  </p:sldLayoutIdLst>
  <p:hf sldNum="0" hdr="0" dt="0"/>
  <p:txStyles>
    <p:titleStyle>
      <a:lvl1pPr algn="ctr" rtl="0" eaLnBrk="0" fontAlgn="base" hangingPunct="0">
        <a:spcBef>
          <a:spcPct val="0"/>
        </a:spcBef>
        <a:spcAft>
          <a:spcPct val="0"/>
        </a:spcAft>
        <a:defRPr lang="de-DE" sz="2400" b="1" kern="1200">
          <a:solidFill>
            <a:srgbClr val="1B367A"/>
          </a:solidFill>
          <a:latin typeface="+mj-lt"/>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p:titleStyle>
    <p:bodyStyle>
      <a:lvl1pPr marL="358775"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1pPr>
      <a:lvl2pPr marL="71913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2pPr>
      <a:lvl3pPr marL="1079500"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3pPr>
      <a:lvl4pPr marL="1439863"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4pPr>
      <a:lvl5pPr marL="1798638" indent="-358775" algn="l" rtl="0" eaLnBrk="0" fontAlgn="base" hangingPunct="0">
        <a:spcBef>
          <a:spcPct val="0"/>
        </a:spcBef>
        <a:spcAft>
          <a:spcPts val="600"/>
        </a:spcAft>
        <a:buClr>
          <a:srgbClr val="FF9900"/>
        </a:buClr>
        <a:buFont typeface="Arial" charset="0"/>
        <a:buChar char="»"/>
        <a:defRPr lang="de-DE" sz="2000" kern="1200">
          <a:solidFill>
            <a:srgbClr val="1B367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7.png"/><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p:cNvGrpSpPr/>
          <p:nvPr/>
        </p:nvGrpSpPr>
        <p:grpSpPr>
          <a:xfrm>
            <a:off x="0" y="0"/>
            <a:ext cx="9906000" cy="6885384"/>
            <a:chOff x="0" y="0"/>
            <a:chExt cx="9906000" cy="6885384"/>
          </a:xfrm>
        </p:grpSpPr>
        <p:pic>
          <p:nvPicPr>
            <p:cNvPr id="410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224" y="1772047"/>
              <a:ext cx="198755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a:extLst>
                <a:ext uri="{FF2B5EF4-FFF2-40B4-BE49-F238E27FC236}">
                  <a16:creationId xmlns:a16="http://schemas.microsoft.com/office/drawing/2014/main" id="{4291EBDD-381A-9B41-A0BB-9638D893AFCB}"/>
                </a:ext>
              </a:extLst>
            </p:cNvPr>
            <p:cNvSpPr/>
            <p:nvPr/>
          </p:nvSpPr>
          <p:spPr>
            <a:xfrm>
              <a:off x="0" y="1160465"/>
              <a:ext cx="9906000" cy="5697537"/>
            </a:xfrm>
            <a:prstGeom prst="rect">
              <a:avLst/>
            </a:prstGeom>
            <a:solidFill>
              <a:srgbClr val="0049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Rechteck 15"/>
            <p:cNvSpPr/>
            <p:nvPr/>
          </p:nvSpPr>
          <p:spPr>
            <a:xfrm>
              <a:off x="0" y="0"/>
              <a:ext cx="9906000" cy="116046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8" name="Grafik 17">
              <a:extLst>
                <a:ext uri="{FF2B5EF4-FFF2-40B4-BE49-F238E27FC236}">
                  <a16:creationId xmlns:a16="http://schemas.microsoft.com/office/drawing/2014/main" id="{59F31C2A-1296-F543-B739-A029320E3C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034" y="229642"/>
              <a:ext cx="2132655" cy="741177"/>
            </a:xfrm>
            <a:prstGeom prst="rect">
              <a:avLst/>
            </a:prstGeom>
          </p:spPr>
        </p:pic>
        <p:pic>
          <p:nvPicPr>
            <p:cNvPr id="1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224" y="1772047"/>
              <a:ext cx="1987550"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bwMode="auto">
            <a:xfrm>
              <a:off x="935567" y="1881188"/>
              <a:ext cx="499255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rtlCol="0" anchor="t" anchorCtr="0" compatLnSpc="1">
              <a:prstTxWarp prst="textNoShape">
                <a:avLst/>
              </a:prstTxWarp>
              <a:noAutofit/>
            </a:bodyPr>
            <a:lstStyle>
              <a:lvl1pPr algn="l" rtl="0" eaLnBrk="0" fontAlgn="base" hangingPunct="0">
                <a:spcBef>
                  <a:spcPct val="0"/>
                </a:spcBef>
                <a:spcAft>
                  <a:spcPct val="0"/>
                </a:spcAft>
                <a:defRPr lang="de-DE" sz="3200" b="1" i="0" kern="1200" baseline="0">
                  <a:solidFill>
                    <a:schemeClr val="bg1"/>
                  </a:solidFill>
                  <a:latin typeface="Arial" panose="020B0604020202020204" pitchFamily="34" charset="0"/>
                  <a:ea typeface="+mj-ea"/>
                  <a:cs typeface="+mj-cs"/>
                </a:defRPr>
              </a:lvl1pPr>
              <a:lvl2pPr algn="ctr" rtl="0" eaLnBrk="0" fontAlgn="base" hangingPunct="0">
                <a:spcBef>
                  <a:spcPct val="0"/>
                </a:spcBef>
                <a:spcAft>
                  <a:spcPct val="0"/>
                </a:spcAft>
                <a:defRPr sz="2400" b="1">
                  <a:solidFill>
                    <a:srgbClr val="1B367A"/>
                  </a:solidFill>
                  <a:latin typeface="Arial" charset="0"/>
                  <a:cs typeface="Arial" charset="0"/>
                </a:defRPr>
              </a:lvl2pPr>
              <a:lvl3pPr algn="ctr" rtl="0" eaLnBrk="0" fontAlgn="base" hangingPunct="0">
                <a:spcBef>
                  <a:spcPct val="0"/>
                </a:spcBef>
                <a:spcAft>
                  <a:spcPct val="0"/>
                </a:spcAft>
                <a:defRPr sz="2400" b="1">
                  <a:solidFill>
                    <a:srgbClr val="1B367A"/>
                  </a:solidFill>
                  <a:latin typeface="Arial" charset="0"/>
                  <a:cs typeface="Arial" charset="0"/>
                </a:defRPr>
              </a:lvl3pPr>
              <a:lvl4pPr algn="ctr" rtl="0" eaLnBrk="0" fontAlgn="base" hangingPunct="0">
                <a:spcBef>
                  <a:spcPct val="0"/>
                </a:spcBef>
                <a:spcAft>
                  <a:spcPct val="0"/>
                </a:spcAft>
                <a:defRPr sz="2400" b="1">
                  <a:solidFill>
                    <a:srgbClr val="1B367A"/>
                  </a:solidFill>
                  <a:latin typeface="Arial" charset="0"/>
                  <a:cs typeface="Arial" charset="0"/>
                </a:defRPr>
              </a:lvl4pPr>
              <a:lvl5pPr algn="ctr" rtl="0" eaLnBrk="0" fontAlgn="base" hangingPunct="0">
                <a:spcBef>
                  <a:spcPct val="0"/>
                </a:spcBef>
                <a:spcAft>
                  <a:spcPct val="0"/>
                </a:spcAft>
                <a:defRPr sz="2400" b="1">
                  <a:solidFill>
                    <a:srgbClr val="1B367A"/>
                  </a:solidFill>
                  <a:latin typeface="Arial" charset="0"/>
                  <a:cs typeface="Arial" charset="0"/>
                </a:defRPr>
              </a:lvl5pPr>
              <a:lvl6pPr marL="457200" algn="ctr" rtl="0" fontAlgn="base">
                <a:spcBef>
                  <a:spcPct val="0"/>
                </a:spcBef>
                <a:spcAft>
                  <a:spcPct val="0"/>
                </a:spcAft>
                <a:defRPr sz="2400" b="1">
                  <a:solidFill>
                    <a:srgbClr val="1B367A"/>
                  </a:solidFill>
                  <a:latin typeface="Arial" charset="0"/>
                  <a:cs typeface="Arial" charset="0"/>
                </a:defRPr>
              </a:lvl6pPr>
              <a:lvl7pPr marL="914400" algn="ctr" rtl="0" fontAlgn="base">
                <a:spcBef>
                  <a:spcPct val="0"/>
                </a:spcBef>
                <a:spcAft>
                  <a:spcPct val="0"/>
                </a:spcAft>
                <a:defRPr sz="2400" b="1">
                  <a:solidFill>
                    <a:srgbClr val="1B367A"/>
                  </a:solidFill>
                  <a:latin typeface="Arial" charset="0"/>
                  <a:cs typeface="Arial" charset="0"/>
                </a:defRPr>
              </a:lvl7pPr>
              <a:lvl8pPr marL="1371600" algn="ctr" rtl="0" fontAlgn="base">
                <a:spcBef>
                  <a:spcPct val="0"/>
                </a:spcBef>
                <a:spcAft>
                  <a:spcPct val="0"/>
                </a:spcAft>
                <a:defRPr sz="2400" b="1">
                  <a:solidFill>
                    <a:srgbClr val="1B367A"/>
                  </a:solidFill>
                  <a:latin typeface="Arial" charset="0"/>
                  <a:cs typeface="Arial" charset="0"/>
                </a:defRPr>
              </a:lvl8pPr>
              <a:lvl9pPr marL="1828800" algn="ctr" rtl="0" fontAlgn="base">
                <a:spcBef>
                  <a:spcPct val="0"/>
                </a:spcBef>
                <a:spcAft>
                  <a:spcPct val="0"/>
                </a:spcAft>
                <a:defRPr sz="2400" b="1">
                  <a:solidFill>
                    <a:srgbClr val="1B367A"/>
                  </a:solidFill>
                  <a:latin typeface="Arial" charset="0"/>
                  <a:cs typeface="Arial" charset="0"/>
                </a:defRPr>
              </a:lvl9pPr>
            </a:lstStyle>
            <a:p>
              <a:r>
                <a:rPr lang="de-DE" cap="small" dirty="0"/>
                <a:t>Baustein</a:t>
              </a:r>
              <a:r>
                <a:rPr lang="de-DE" dirty="0"/>
                <a:t> 1</a:t>
              </a:r>
            </a:p>
          </p:txBody>
        </p:sp>
        <p:sp>
          <p:nvSpPr>
            <p:cNvPr id="11" name="Subtitle 2"/>
            <p:cNvSpPr txBox="1">
              <a:spLocks/>
            </p:cNvSpPr>
            <p:nvPr/>
          </p:nvSpPr>
          <p:spPr bwMode="auto">
            <a:xfrm>
              <a:off x="935567" y="3625179"/>
              <a:ext cx="4992556" cy="92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0" anchor="t" anchorCtr="0" compatLnSpc="1">
              <a:prstTxWarp prst="textNoShape">
                <a:avLst/>
              </a:prstTxWarp>
              <a:noAutofit/>
            </a:bodyPr>
            <a:lstStyle>
              <a:lvl1pPr marL="0" indent="0" algn="l" rtl="0" eaLnBrk="0" fontAlgn="base" hangingPunct="0">
                <a:spcBef>
                  <a:spcPct val="0"/>
                </a:spcBef>
                <a:spcAft>
                  <a:spcPts val="600"/>
                </a:spcAft>
                <a:buClr>
                  <a:srgbClr val="FF9900"/>
                </a:buClr>
                <a:buFont typeface="Arial" charset="0"/>
                <a:buNone/>
                <a:defRPr lang="de-DE" sz="2800" kern="1200" baseline="0">
                  <a:solidFill>
                    <a:schemeClr val="bg1"/>
                  </a:solidFill>
                  <a:latin typeface="Arial" panose="020B0604020202020204" pitchFamily="34" charset="0"/>
                  <a:ea typeface="+mn-ea"/>
                  <a:cs typeface="+mn-cs"/>
                </a:defRPr>
              </a:lvl1pPr>
              <a:lvl2pPr marL="457200" indent="0" algn="ctr" rtl="0" eaLnBrk="0" fontAlgn="base" hangingPunct="0">
                <a:spcBef>
                  <a:spcPct val="0"/>
                </a:spcBef>
                <a:spcAft>
                  <a:spcPts val="600"/>
                </a:spcAft>
                <a:buClr>
                  <a:srgbClr val="FF9900"/>
                </a:buClr>
                <a:buFont typeface="Arial" charset="0"/>
                <a:buNone/>
                <a:defRPr lang="de-DE" sz="2000" kern="1200">
                  <a:solidFill>
                    <a:srgbClr val="1B367A"/>
                  </a:solidFill>
                  <a:latin typeface="+mn-lt"/>
                  <a:ea typeface="+mn-ea"/>
                  <a:cs typeface="+mn-cs"/>
                </a:defRPr>
              </a:lvl2pPr>
              <a:lvl3pPr marL="914400" indent="0" algn="ctr" rtl="0" eaLnBrk="0" fontAlgn="base" hangingPunct="0">
                <a:spcBef>
                  <a:spcPct val="0"/>
                </a:spcBef>
                <a:spcAft>
                  <a:spcPts val="600"/>
                </a:spcAft>
                <a:buClr>
                  <a:srgbClr val="FF9900"/>
                </a:buClr>
                <a:buFont typeface="Arial" charset="0"/>
                <a:buNone/>
                <a:defRPr lang="de-DE" sz="1800" kern="1200">
                  <a:solidFill>
                    <a:srgbClr val="1B367A"/>
                  </a:solidFill>
                  <a:latin typeface="+mn-lt"/>
                  <a:ea typeface="+mn-ea"/>
                  <a:cs typeface="+mn-cs"/>
                </a:defRPr>
              </a:lvl3pPr>
              <a:lvl4pPr marL="13716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4pPr>
              <a:lvl5pPr marL="1828800" indent="0" algn="ctr" rtl="0" eaLnBrk="0" fontAlgn="base" hangingPunct="0">
                <a:spcBef>
                  <a:spcPct val="0"/>
                </a:spcBef>
                <a:spcAft>
                  <a:spcPts val="600"/>
                </a:spcAft>
                <a:buClr>
                  <a:srgbClr val="FF9900"/>
                </a:buClr>
                <a:buFont typeface="Arial" charset="0"/>
                <a:buNone/>
                <a:defRPr lang="de-DE" sz="1600" kern="1200">
                  <a:solidFill>
                    <a:srgbClr val="1B367A"/>
                  </a:solidFill>
                  <a:latin typeface="+mn-lt"/>
                  <a:ea typeface="+mn-ea"/>
                  <a:cs typeface="+mn-cs"/>
                </a:defRPr>
              </a:lvl5pPr>
              <a:lvl6pPr marL="22860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solidFill>
                  <a:latin typeface="+mn-lt"/>
                  <a:ea typeface="+mn-ea"/>
                  <a:cs typeface="+mn-cs"/>
                </a:defRPr>
              </a:lvl9pPr>
            </a:lstStyle>
            <a:p>
              <a:r>
                <a:rPr lang="de-DE" altLang="de-DE" dirty="0"/>
                <a:t>Einstieg ins Programm </a:t>
              </a:r>
              <a:br>
                <a:rPr lang="de-DE" altLang="de-DE" dirty="0"/>
              </a:br>
              <a:r>
                <a:rPr lang="de-DE" altLang="de-DE" dirty="0"/>
                <a:t>(alle Benutzerrollen)</a:t>
              </a:r>
              <a:endParaRPr lang="de-DE" dirty="0"/>
            </a:p>
          </p:txBody>
        </p:sp>
        <p:grpSp>
          <p:nvGrpSpPr>
            <p:cNvPr id="3" name="Gruppieren 2"/>
            <p:cNvGrpSpPr/>
            <p:nvPr/>
          </p:nvGrpSpPr>
          <p:grpSpPr>
            <a:xfrm>
              <a:off x="776536" y="4736687"/>
              <a:ext cx="3785962" cy="1572633"/>
              <a:chOff x="933911" y="4664679"/>
              <a:chExt cx="3785962" cy="1572633"/>
            </a:xfrm>
          </p:grpSpPr>
          <p:pic>
            <p:nvPicPr>
              <p:cNvPr id="4109"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2146" y="4725144"/>
                <a:ext cx="912678"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1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3363" y="4664679"/>
                <a:ext cx="793521"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11"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65298" y="4689280"/>
                <a:ext cx="739012" cy="12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02" name="Text Box 9"/>
              <p:cNvSpPr txBox="1">
                <a:spLocks noChangeArrowheads="1"/>
              </p:cNvSpPr>
              <p:nvPr/>
            </p:nvSpPr>
            <p:spPr bwMode="auto">
              <a:xfrm>
                <a:off x="933911" y="5887013"/>
                <a:ext cx="13789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chemeClr val="bg1"/>
                    </a:solidFill>
                  </a:rPr>
                  <a:t>Anwendende</a:t>
                </a:r>
              </a:p>
            </p:txBody>
          </p:sp>
          <p:sp>
            <p:nvSpPr>
              <p:cNvPr id="4103" name="Text Box 10"/>
              <p:cNvSpPr txBox="1">
                <a:spLocks noChangeArrowheads="1"/>
              </p:cNvSpPr>
              <p:nvPr/>
            </p:nvSpPr>
            <p:spPr bwMode="auto">
              <a:xfrm>
                <a:off x="2264261" y="5898758"/>
                <a:ext cx="139172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err="1">
                    <a:solidFill>
                      <a:schemeClr val="bg1"/>
                    </a:solidFill>
                  </a:rPr>
                  <a:t>Supervisoren</a:t>
                </a:r>
                <a:endParaRPr lang="de-DE" altLang="de-DE" sz="1600" dirty="0">
                  <a:solidFill>
                    <a:schemeClr val="bg1"/>
                  </a:solidFill>
                </a:endParaRPr>
              </a:p>
            </p:txBody>
          </p:sp>
          <p:sp>
            <p:nvSpPr>
              <p:cNvPr id="4104" name="Text Box 11"/>
              <p:cNvSpPr txBox="1">
                <a:spLocks noChangeArrowheads="1"/>
              </p:cNvSpPr>
              <p:nvPr/>
            </p:nvSpPr>
            <p:spPr bwMode="auto">
              <a:xfrm>
                <a:off x="3749736" y="5898758"/>
                <a:ext cx="9701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chemeClr val="bg1"/>
                    </a:solidFill>
                  </a:rPr>
                  <a:t>Lesende</a:t>
                </a: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Line 73"/>
          <p:cNvSpPr>
            <a:spLocks noChangeShapeType="1"/>
          </p:cNvSpPr>
          <p:nvPr/>
        </p:nvSpPr>
        <p:spPr bwMode="auto">
          <a:xfrm flipV="1">
            <a:off x="5889104" y="1458679"/>
            <a:ext cx="0" cy="396024"/>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pic>
        <p:nvPicPr>
          <p:cNvPr id="30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988" y="1753120"/>
            <a:ext cx="8683500" cy="401502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Line 73"/>
          <p:cNvSpPr>
            <a:spLocks noChangeShapeType="1"/>
          </p:cNvSpPr>
          <p:nvPr/>
        </p:nvSpPr>
        <p:spPr bwMode="auto">
          <a:xfrm flipH="1" flipV="1">
            <a:off x="4520952" y="5761396"/>
            <a:ext cx="0" cy="368313"/>
          </a:xfrm>
          <a:prstGeom prst="line">
            <a:avLst/>
          </a:prstGeom>
          <a:noFill/>
          <a:ln w="28575">
            <a:solidFill>
              <a:srgbClr val="66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340" name="Titel 1"/>
          <p:cNvSpPr>
            <a:spLocks noGrp="1"/>
          </p:cNvSpPr>
          <p:nvPr>
            <p:ph type="title"/>
          </p:nvPr>
        </p:nvSpPr>
        <p:spPr>
          <a:xfrm>
            <a:off x="504000" y="333378"/>
            <a:ext cx="881393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sz="2600" dirty="0">
                <a:solidFill>
                  <a:schemeClr val="tx1"/>
                </a:solidFill>
              </a:rPr>
              <a:t>Aufbau der Programmoberfläche</a:t>
            </a:r>
          </a:p>
        </p:txBody>
      </p:sp>
      <p:sp>
        <p:nvSpPr>
          <p:cNvPr id="16" name="Abgerundetes Rechteck 15"/>
          <p:cNvSpPr>
            <a:spLocks noChangeArrowheads="1"/>
          </p:cNvSpPr>
          <p:nvPr/>
        </p:nvSpPr>
        <p:spPr bwMode="auto">
          <a:xfrm>
            <a:off x="1341190" y="2492896"/>
            <a:ext cx="2027634" cy="503237"/>
          </a:xfrm>
          <a:prstGeom prst="roundRect">
            <a:avLst>
              <a:gd name="adj" fmla="val 16667"/>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spcAft>
                <a:spcPts val="600"/>
              </a:spcAft>
              <a:buClr>
                <a:srgbClr val="BCCC1A"/>
              </a:buClr>
              <a:buFont typeface="Arial" charset="0"/>
              <a:buNone/>
              <a:defRPr/>
            </a:pPr>
            <a:r>
              <a:rPr lang="de-DE" altLang="de-DE" sz="1600" dirty="0">
                <a:solidFill>
                  <a:srgbClr val="006600"/>
                </a:solidFill>
              </a:rPr>
              <a:t>Struktur-verzeichnisse</a:t>
            </a:r>
          </a:p>
        </p:txBody>
      </p:sp>
      <p:sp>
        <p:nvSpPr>
          <p:cNvPr id="7" name="Abgerundetes Rechteck 6"/>
          <p:cNvSpPr>
            <a:spLocks noChangeArrowheads="1"/>
          </p:cNvSpPr>
          <p:nvPr/>
        </p:nvSpPr>
        <p:spPr bwMode="auto">
          <a:xfrm>
            <a:off x="819266" y="4096776"/>
            <a:ext cx="2261526" cy="503237"/>
          </a:xfrm>
          <a:prstGeom prst="roundRect">
            <a:avLst>
              <a:gd name="adj" fmla="val 16667"/>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chemeClr val="accent2"/>
                </a:solidFill>
                <a:round/>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Aft>
                <a:spcPts val="600"/>
              </a:spcAft>
              <a:buClr>
                <a:srgbClr val="BCCC1A"/>
              </a:buClr>
              <a:buFont typeface="Arial" charset="0"/>
              <a:buNone/>
              <a:defRPr/>
            </a:pPr>
            <a:endParaRPr lang="de-DE" altLang="de-DE" b="1" dirty="0">
              <a:solidFill>
                <a:srgbClr val="669900"/>
              </a:solidFill>
              <a:effectLst>
                <a:outerShdw blurRad="38100" dist="38100" dir="2700000" algn="tl">
                  <a:srgbClr val="C0C0C0"/>
                </a:outerShdw>
              </a:effectLst>
            </a:endParaRPr>
          </a:p>
        </p:txBody>
      </p:sp>
      <p:sp>
        <p:nvSpPr>
          <p:cNvPr id="3" name="Abgerundetes Rechteck 6"/>
          <p:cNvSpPr>
            <a:spLocks noChangeArrowheads="1"/>
          </p:cNvSpPr>
          <p:nvPr/>
        </p:nvSpPr>
        <p:spPr bwMode="auto">
          <a:xfrm>
            <a:off x="507339" y="5878090"/>
            <a:ext cx="9126934" cy="503238"/>
          </a:xfrm>
          <a:prstGeom prst="roundRect">
            <a:avLst>
              <a:gd name="adj" fmla="val 16667"/>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chemeClr val="accent2"/>
                </a:solidFill>
                <a:round/>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Aft>
                <a:spcPts val="600"/>
              </a:spcAft>
              <a:buClr>
                <a:srgbClr val="BCCC1A"/>
              </a:buClr>
              <a:buFont typeface="Arial" charset="0"/>
              <a:buNone/>
              <a:defRPr/>
            </a:pPr>
            <a:endParaRPr lang="de-DE" altLang="de-DE" sz="1700" dirty="0">
              <a:solidFill>
                <a:srgbClr val="6666FF"/>
              </a:solidFill>
            </a:endParaRPr>
          </a:p>
        </p:txBody>
      </p:sp>
      <p:sp>
        <p:nvSpPr>
          <p:cNvPr id="14377" name="AutoShape 41"/>
          <p:cNvSpPr>
            <a:spLocks noChangeArrowheads="1"/>
          </p:cNvSpPr>
          <p:nvPr/>
        </p:nvSpPr>
        <p:spPr bwMode="auto">
          <a:xfrm>
            <a:off x="3638549" y="2019301"/>
            <a:ext cx="5682721" cy="3378200"/>
          </a:xfrm>
          <a:prstGeom prst="roundRect">
            <a:avLst>
              <a:gd name="adj" fmla="val 5028"/>
            </a:avLst>
          </a:prstGeom>
          <a:noFill/>
          <a:ln w="28575" algn="ctr">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79" name="AutoShape 43"/>
          <p:cNvSpPr>
            <a:spLocks noChangeArrowheads="1"/>
          </p:cNvSpPr>
          <p:nvPr/>
        </p:nvSpPr>
        <p:spPr bwMode="auto">
          <a:xfrm>
            <a:off x="642408" y="2276872"/>
            <a:ext cx="2926292" cy="3120628"/>
          </a:xfrm>
          <a:prstGeom prst="roundRect">
            <a:avLst>
              <a:gd name="adj" fmla="val 5028"/>
            </a:avLst>
          </a:prstGeom>
          <a:noFill/>
          <a:ln w="28575" algn="ctr">
            <a:solidFill>
              <a:srgbClr val="66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80" name="AutoShape 44"/>
          <p:cNvSpPr>
            <a:spLocks noChangeArrowheads="1"/>
          </p:cNvSpPr>
          <p:nvPr/>
        </p:nvSpPr>
        <p:spPr bwMode="auto">
          <a:xfrm>
            <a:off x="698500" y="2314970"/>
            <a:ext cx="2813050" cy="980679"/>
          </a:xfrm>
          <a:prstGeom prst="roundRect">
            <a:avLst>
              <a:gd name="adj" fmla="val 13454"/>
            </a:avLst>
          </a:prstGeom>
          <a:noFill/>
          <a:ln w="19050" algn="ctr">
            <a:solidFill>
              <a:srgbClr val="0066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81" name="AutoShape 45"/>
          <p:cNvSpPr>
            <a:spLocks noChangeArrowheads="1"/>
          </p:cNvSpPr>
          <p:nvPr/>
        </p:nvSpPr>
        <p:spPr bwMode="auto">
          <a:xfrm>
            <a:off x="642408" y="2012950"/>
            <a:ext cx="2926292" cy="230408"/>
          </a:xfrm>
          <a:prstGeom prst="roundRect">
            <a:avLst>
              <a:gd name="adj" fmla="val 34356"/>
            </a:avLst>
          </a:prstGeom>
          <a:noFill/>
          <a:ln w="28575" algn="ctr">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83" name="AutoShape 47"/>
          <p:cNvSpPr>
            <a:spLocks noChangeArrowheads="1"/>
          </p:cNvSpPr>
          <p:nvPr/>
        </p:nvSpPr>
        <p:spPr bwMode="auto">
          <a:xfrm>
            <a:off x="642408" y="1746250"/>
            <a:ext cx="8678865" cy="236116"/>
          </a:xfrm>
          <a:prstGeom prst="roundRect">
            <a:avLst>
              <a:gd name="adj" fmla="val 34356"/>
            </a:avLst>
          </a:prstGeom>
          <a:noFill/>
          <a:ln w="28575" algn="ctr">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1" name="Abgerundetes Rechteck 10"/>
          <p:cNvSpPr>
            <a:spLocks noChangeArrowheads="1"/>
          </p:cNvSpPr>
          <p:nvPr/>
        </p:nvSpPr>
        <p:spPr bwMode="auto">
          <a:xfrm>
            <a:off x="7689304" y="4899726"/>
            <a:ext cx="1728192" cy="484187"/>
          </a:xfrm>
          <a:prstGeom prst="roundRect">
            <a:avLst>
              <a:gd name="adj" fmla="val 16667"/>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99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Aft>
                <a:spcPts val="0"/>
              </a:spcAft>
              <a:buClr>
                <a:srgbClr val="BCCC1A"/>
              </a:buClr>
              <a:buFont typeface="Arial" charset="0"/>
              <a:buNone/>
            </a:pPr>
            <a:r>
              <a:rPr lang="de-DE" altLang="de-DE" sz="1600" dirty="0">
                <a:solidFill>
                  <a:srgbClr val="990000"/>
                </a:solidFill>
              </a:rPr>
              <a:t>Symbolleiste</a:t>
            </a:r>
          </a:p>
          <a:p>
            <a:pPr>
              <a:spcAft>
                <a:spcPts val="0"/>
              </a:spcAft>
              <a:buClr>
                <a:srgbClr val="BCCC1A"/>
              </a:buClr>
              <a:buFont typeface="Arial" charset="0"/>
              <a:buNone/>
            </a:pPr>
            <a:r>
              <a:rPr lang="de-DE" altLang="de-DE" sz="1600" dirty="0">
                <a:solidFill>
                  <a:srgbClr val="990000"/>
                </a:solidFill>
              </a:rPr>
              <a:t>Arbeitsbereich</a:t>
            </a:r>
          </a:p>
        </p:txBody>
      </p:sp>
      <p:sp>
        <p:nvSpPr>
          <p:cNvPr id="14395" name="AutoShape 59"/>
          <p:cNvSpPr>
            <a:spLocks noChangeArrowheads="1"/>
          </p:cNvSpPr>
          <p:nvPr/>
        </p:nvSpPr>
        <p:spPr bwMode="auto">
          <a:xfrm>
            <a:off x="3708400" y="5064255"/>
            <a:ext cx="3908896" cy="247650"/>
          </a:xfrm>
          <a:prstGeom prst="roundRect">
            <a:avLst>
              <a:gd name="adj" fmla="val 46153"/>
            </a:avLst>
          </a:prstGeom>
          <a:noFill/>
          <a:ln w="28575" algn="ctr">
            <a:solidFill>
              <a:srgbClr val="99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4393" name="AutoShape 57"/>
          <p:cNvSpPr>
            <a:spLocks noChangeArrowheads="1"/>
          </p:cNvSpPr>
          <p:nvPr/>
        </p:nvSpPr>
        <p:spPr bwMode="auto">
          <a:xfrm>
            <a:off x="642408" y="5524500"/>
            <a:ext cx="8688388" cy="243840"/>
          </a:xfrm>
          <a:prstGeom prst="roundRect">
            <a:avLst>
              <a:gd name="adj" fmla="val 34356"/>
            </a:avLst>
          </a:prstGeom>
          <a:noFill/>
          <a:ln w="28575" algn="ctr">
            <a:solidFill>
              <a:srgbClr val="66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0" name="Abgerundetes Rechteck 19"/>
          <p:cNvSpPr>
            <a:spLocks noChangeArrowheads="1"/>
          </p:cNvSpPr>
          <p:nvPr/>
        </p:nvSpPr>
        <p:spPr bwMode="auto">
          <a:xfrm>
            <a:off x="4874873" y="2108275"/>
            <a:ext cx="4195283" cy="484187"/>
          </a:xfrm>
          <a:prstGeom prst="roundRect">
            <a:avLst>
              <a:gd name="adj" fmla="val 16667"/>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99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spcAft>
                <a:spcPts val="0"/>
              </a:spcAft>
              <a:buClr>
                <a:srgbClr val="BCCC1A"/>
              </a:buClr>
              <a:buFont typeface="Arial" charset="0"/>
              <a:buNone/>
              <a:defRPr/>
            </a:pPr>
            <a:r>
              <a:rPr lang="de-DE" altLang="de-DE" sz="1600" dirty="0">
                <a:solidFill>
                  <a:srgbClr val="990000"/>
                </a:solidFill>
              </a:rPr>
              <a:t>Symbolleiste Arbeitsbereich</a:t>
            </a:r>
          </a:p>
        </p:txBody>
      </p:sp>
      <p:sp>
        <p:nvSpPr>
          <p:cNvPr id="21" name="AutoShape 59"/>
          <p:cNvSpPr>
            <a:spLocks noChangeArrowheads="1"/>
          </p:cNvSpPr>
          <p:nvPr/>
        </p:nvSpPr>
        <p:spPr bwMode="auto">
          <a:xfrm>
            <a:off x="3663950" y="2243864"/>
            <a:ext cx="1117352" cy="279400"/>
          </a:xfrm>
          <a:prstGeom prst="roundRect">
            <a:avLst>
              <a:gd name="adj" fmla="val 46153"/>
            </a:avLst>
          </a:prstGeom>
          <a:noFill/>
          <a:ln w="28575" algn="ctr">
            <a:solidFill>
              <a:srgbClr val="99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25" name="AutoShape 74"/>
          <p:cNvSpPr>
            <a:spLocks noChangeArrowheads="1"/>
          </p:cNvSpPr>
          <p:nvPr/>
        </p:nvSpPr>
        <p:spPr bwMode="auto">
          <a:xfrm>
            <a:off x="970649" y="4160365"/>
            <a:ext cx="1542177" cy="376058"/>
          </a:xfrm>
          <a:prstGeom prst="roundRect">
            <a:avLst>
              <a:gd name="adj" fmla="val 16667"/>
            </a:avLst>
          </a:prstGeom>
          <a:solidFill>
            <a:schemeClr val="bg1"/>
          </a:solidFill>
          <a:ln w="28575">
            <a:solidFill>
              <a:srgbClr val="66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rgbClr val="669900"/>
                </a:solidFill>
              </a:rPr>
              <a:t>Strukturbereich</a:t>
            </a:r>
          </a:p>
        </p:txBody>
      </p:sp>
      <p:sp>
        <p:nvSpPr>
          <p:cNvPr id="32" name="AutoShape 74"/>
          <p:cNvSpPr>
            <a:spLocks noChangeArrowheads="1"/>
          </p:cNvSpPr>
          <p:nvPr/>
        </p:nvSpPr>
        <p:spPr bwMode="auto">
          <a:xfrm>
            <a:off x="5152167" y="4149080"/>
            <a:ext cx="1529025" cy="360000"/>
          </a:xfrm>
          <a:prstGeom prst="roundRect">
            <a:avLst>
              <a:gd name="adj" fmla="val 16667"/>
            </a:avLst>
          </a:prstGeom>
          <a:solidFill>
            <a:schemeClr val="bg1"/>
          </a:solidFill>
          <a:ln w="28575">
            <a:solidFill>
              <a:srgbClr val="99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sz="1600" dirty="0">
                <a:solidFill>
                  <a:srgbClr val="990000"/>
                </a:solidFill>
              </a:rPr>
              <a:t>Arbeitsbereich</a:t>
            </a:r>
          </a:p>
        </p:txBody>
      </p:sp>
      <p:sp>
        <p:nvSpPr>
          <p:cNvPr id="34" name="AutoShape 74"/>
          <p:cNvSpPr>
            <a:spLocks noChangeArrowheads="1"/>
          </p:cNvSpPr>
          <p:nvPr/>
        </p:nvSpPr>
        <p:spPr bwMode="auto">
          <a:xfrm>
            <a:off x="4953000" y="1278679"/>
            <a:ext cx="1737732" cy="360000"/>
          </a:xfrm>
          <a:prstGeom prst="roundRect">
            <a:avLst>
              <a:gd name="adj" fmla="val 16667"/>
            </a:avLst>
          </a:prstGeom>
          <a:solidFill>
            <a:schemeClr val="bg1"/>
          </a:solidFill>
          <a:ln w="285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rgbClr val="FF9900"/>
                </a:solidFill>
              </a:rPr>
              <a:t>Hauptmenüleiste</a:t>
            </a:r>
            <a:endParaRPr lang="de-DE" altLang="de-DE" sz="1600" dirty="0">
              <a:solidFill>
                <a:srgbClr val="669900"/>
              </a:solidFill>
            </a:endParaRPr>
          </a:p>
        </p:txBody>
      </p:sp>
      <p:sp>
        <p:nvSpPr>
          <p:cNvPr id="23" name="Line 73"/>
          <p:cNvSpPr>
            <a:spLocks noChangeShapeType="1"/>
          </p:cNvSpPr>
          <p:nvPr/>
        </p:nvSpPr>
        <p:spPr bwMode="auto">
          <a:xfrm flipH="1" flipV="1">
            <a:off x="1712640" y="1378526"/>
            <a:ext cx="0" cy="634424"/>
          </a:xfrm>
          <a:prstGeom prst="line">
            <a:avLst/>
          </a:prstGeom>
          <a:solidFill>
            <a:schemeClr val="bg1"/>
          </a:solidFill>
          <a:ln w="2857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de-DE" sz="2000">
              <a:solidFill>
                <a:srgbClr val="808080"/>
              </a:solidFill>
            </a:endParaRPr>
          </a:p>
        </p:txBody>
      </p:sp>
      <p:sp>
        <p:nvSpPr>
          <p:cNvPr id="30" name="AutoShape 74"/>
          <p:cNvSpPr>
            <a:spLocks noChangeArrowheads="1"/>
          </p:cNvSpPr>
          <p:nvPr/>
        </p:nvSpPr>
        <p:spPr bwMode="auto">
          <a:xfrm>
            <a:off x="1059761" y="1268760"/>
            <a:ext cx="1372959" cy="360000"/>
          </a:xfrm>
          <a:prstGeom prst="roundRect">
            <a:avLst>
              <a:gd name="adj" fmla="val 16667"/>
            </a:avLst>
          </a:prstGeom>
          <a:solidFill>
            <a:schemeClr val="bg1"/>
          </a:solidFill>
          <a:ln w="2857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sz="1600" dirty="0">
                <a:solidFill>
                  <a:srgbClr val="0000FF"/>
                </a:solidFill>
              </a:rPr>
              <a:t>Symbolleiste</a:t>
            </a:r>
          </a:p>
        </p:txBody>
      </p:sp>
      <p:sp>
        <p:nvSpPr>
          <p:cNvPr id="26" name="Abgerundetes Rechteck 7"/>
          <p:cNvSpPr>
            <a:spLocks noChangeArrowheads="1"/>
          </p:cNvSpPr>
          <p:nvPr/>
        </p:nvSpPr>
        <p:spPr bwMode="auto">
          <a:xfrm>
            <a:off x="848545" y="5877272"/>
            <a:ext cx="7158031" cy="360000"/>
          </a:xfrm>
          <a:prstGeom prst="roundRect">
            <a:avLst>
              <a:gd name="adj" fmla="val 16667"/>
            </a:avLst>
          </a:prstGeom>
          <a:solidFill>
            <a:schemeClr val="bg1"/>
          </a:solidFill>
          <a:ln w="28575" algn="ctr">
            <a:solidFill>
              <a:srgbClr val="6666FF"/>
            </a:solidFill>
            <a:round/>
            <a:headEnd/>
            <a:tailEnd/>
          </a:ln>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buClr>
                <a:srgbClr val="BCCC1A"/>
              </a:buClr>
              <a:buNone/>
              <a:defRPr/>
            </a:pPr>
            <a:r>
              <a:rPr lang="de-DE" altLang="de-DE" sz="1600" dirty="0">
                <a:solidFill>
                  <a:srgbClr val="6666FF"/>
                </a:solidFill>
              </a:rPr>
              <a:t>Fußzeile mit Versionsstand des Programms und Redaktionsstand des Inhalts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Inhaltsplatzhalter 2"/>
          <p:cNvSpPr>
            <a:spLocks noGrp="1"/>
          </p:cNvSpPr>
          <p:nvPr>
            <p:ph idx="1"/>
          </p:nvPr>
        </p:nvSpPr>
        <p:spPr>
          <a:xfrm>
            <a:off x="507339" y="1135063"/>
            <a:ext cx="4134379" cy="4525962"/>
          </a:xfrm>
        </p:spPr>
        <p:txBody>
          <a:bodyPr/>
          <a:lstStyle/>
          <a:p>
            <a:pPr marL="266700" indent="-266700" eaLnBrk="1" hangingPunct="1">
              <a:tabLst>
                <a:tab pos="266700" algn="l"/>
              </a:tabLst>
            </a:pPr>
            <a:r>
              <a:rPr altLang="de-DE" dirty="0">
                <a:solidFill>
                  <a:schemeClr val="tx2"/>
                </a:solidFill>
              </a:rPr>
              <a:t>Im Inhalt sind die Prüflisten und Dokumente zu sehen, die von den Handlungshilfe-Fachgruppen erarbeitet wurden.</a:t>
            </a:r>
          </a:p>
          <a:p>
            <a:pPr marL="266700" indent="-266700" eaLnBrk="1" hangingPunct="1">
              <a:tabLst>
                <a:tab pos="266700" algn="l"/>
              </a:tabLst>
            </a:pPr>
            <a:r>
              <a:rPr altLang="de-DE" dirty="0">
                <a:solidFill>
                  <a:schemeClr val="tx2"/>
                </a:solidFill>
              </a:rPr>
              <a:t>Der Inhalt ist schreibgeschützt und dient der Information über das Prüflistenangebot sowie als Quelle für die Übernahme in den Strukturbaum des Öffentlichen Bereichs oder des Benutzerbereiches.</a:t>
            </a:r>
          </a:p>
          <a:p>
            <a:pPr marL="266700" indent="-266700" eaLnBrk="1" hangingPunct="1">
              <a:tabLst>
                <a:tab pos="266700" algn="l"/>
              </a:tabLst>
            </a:pPr>
            <a:r>
              <a:rPr altLang="de-DE" dirty="0">
                <a:solidFill>
                  <a:schemeClr val="tx2"/>
                </a:solidFill>
              </a:rPr>
              <a:t>Neue Inhaltsversionen (Inhaltsupdates) </a:t>
            </a:r>
            <a:r>
              <a:rPr lang="de-DE" altLang="de-DE" dirty="0">
                <a:solidFill>
                  <a:schemeClr val="tx2"/>
                </a:solidFill>
              </a:rPr>
              <a:t>importiert</a:t>
            </a:r>
            <a:r>
              <a:rPr altLang="de-DE" dirty="0">
                <a:solidFill>
                  <a:schemeClr val="tx2"/>
                </a:solidFill>
              </a:rPr>
              <a:t> der HH-Administrator ins Programm.</a:t>
            </a:r>
          </a:p>
          <a:p>
            <a:pPr marL="266700" indent="-266700" eaLnBrk="1" hangingPunct="1">
              <a:buFont typeface="Arial" charset="0"/>
              <a:buNone/>
              <a:tabLst>
                <a:tab pos="266700" algn="l"/>
              </a:tabLst>
            </a:pPr>
            <a:endParaRPr altLang="de-DE" dirty="0">
              <a:solidFill>
                <a:schemeClr val="tx2"/>
              </a:solidFill>
            </a:endParaRPr>
          </a:p>
        </p:txBody>
      </p:sp>
      <p:sp>
        <p:nvSpPr>
          <p:cNvPr id="16387"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Inhalt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4544" y="1268413"/>
            <a:ext cx="4470943" cy="492791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8353" y="1268760"/>
            <a:ext cx="3273495" cy="405117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11" name="Inhaltsplatzhalter 2"/>
          <p:cNvSpPr>
            <a:spLocks noGrp="1"/>
          </p:cNvSpPr>
          <p:nvPr>
            <p:ph idx="1"/>
          </p:nvPr>
        </p:nvSpPr>
        <p:spPr>
          <a:xfrm>
            <a:off x="507341" y="1125538"/>
            <a:ext cx="5669795" cy="4525962"/>
          </a:xfrm>
        </p:spPr>
        <p:txBody>
          <a:bodyPr/>
          <a:lstStyle/>
          <a:p>
            <a:pPr marL="266700" indent="-266700" eaLnBrk="1" hangingPunct="1"/>
            <a:r>
              <a:rPr altLang="de-DE" dirty="0">
                <a:solidFill>
                  <a:schemeClr val="tx2"/>
                </a:solidFill>
              </a:rPr>
              <a:t>Zentraler Bereich für die Gefährdungs-ermittlung und </a:t>
            </a:r>
            <a:r>
              <a:rPr lang="de-DE" altLang="de-DE" dirty="0">
                <a:solidFill>
                  <a:schemeClr val="tx2"/>
                </a:solidFill>
              </a:rPr>
              <a:t>Maßnahmenb</a:t>
            </a:r>
            <a:r>
              <a:rPr altLang="de-DE" dirty="0">
                <a:solidFill>
                  <a:schemeClr val="tx2"/>
                </a:solidFill>
              </a:rPr>
              <a:t>earbeitung.</a:t>
            </a:r>
          </a:p>
          <a:p>
            <a:pPr marL="266700" indent="-266700" eaLnBrk="1" hangingPunct="1"/>
            <a:r>
              <a:rPr altLang="de-DE" dirty="0" err="1">
                <a:solidFill>
                  <a:schemeClr val="tx2"/>
                </a:solidFill>
              </a:rPr>
              <a:t>Supervisoren</a:t>
            </a:r>
            <a:r>
              <a:rPr altLang="de-DE" dirty="0">
                <a:solidFill>
                  <a:schemeClr val="tx2"/>
                </a:solidFill>
              </a:rPr>
              <a:t> legen die     </a:t>
            </a:r>
            <a:r>
              <a:rPr altLang="de-DE" sz="1000" dirty="0">
                <a:solidFill>
                  <a:schemeClr val="tx2"/>
                </a:solidFill>
              </a:rPr>
              <a:t> </a:t>
            </a:r>
            <a:r>
              <a:rPr altLang="de-DE" dirty="0">
                <a:solidFill>
                  <a:schemeClr val="tx2"/>
                </a:solidFill>
              </a:rPr>
              <a:t>Organisations-einheiten und      Arbeitsplaner für ihren Bereich an.</a:t>
            </a:r>
          </a:p>
          <a:p>
            <a:pPr marL="266700" indent="-266700" eaLnBrk="1" hangingPunct="1"/>
            <a:r>
              <a:rPr lang="de-DE" altLang="de-DE" dirty="0" err="1">
                <a:solidFill>
                  <a:schemeClr val="tx2"/>
                </a:solidFill>
              </a:rPr>
              <a:t>Supervisoren</a:t>
            </a:r>
            <a:r>
              <a:rPr lang="de-DE" altLang="de-DE" dirty="0">
                <a:solidFill>
                  <a:schemeClr val="tx2"/>
                </a:solidFill>
              </a:rPr>
              <a:t> und Lesende OE sehen alle Inhalte innerhalb ihrer Organisationseinheit.</a:t>
            </a:r>
          </a:p>
          <a:p>
            <a:pPr marL="266700" indent="-266700" eaLnBrk="1" hangingPunct="1"/>
            <a:r>
              <a:rPr altLang="de-DE" dirty="0">
                <a:solidFill>
                  <a:schemeClr val="tx2"/>
                </a:solidFill>
              </a:rPr>
              <a:t>Anwendende und Lesende AP sehen nur die </a:t>
            </a:r>
            <a:br>
              <a:rPr altLang="de-DE" dirty="0">
                <a:solidFill>
                  <a:schemeClr val="tx2"/>
                </a:solidFill>
              </a:rPr>
            </a:br>
            <a:r>
              <a:rPr altLang="de-DE" dirty="0">
                <a:solidFill>
                  <a:schemeClr val="tx2"/>
                </a:solidFill>
              </a:rPr>
              <a:t>Arbeitsplaner, denen sie zugeordnet sind, sowie die zugehörige Organisationseinheit. </a:t>
            </a:r>
          </a:p>
          <a:p>
            <a:pPr marL="266700" indent="-266700" eaLnBrk="1" hangingPunct="1"/>
            <a:r>
              <a:rPr altLang="de-DE" b="1" dirty="0">
                <a:solidFill>
                  <a:schemeClr val="tx2"/>
                </a:solidFill>
              </a:rPr>
              <a:t>Ausnahme:</a:t>
            </a:r>
            <a:r>
              <a:rPr altLang="de-DE" dirty="0">
                <a:solidFill>
                  <a:schemeClr val="tx2"/>
                </a:solidFill>
              </a:rPr>
              <a:t> </a:t>
            </a:r>
            <a:r>
              <a:rPr altLang="de-DE" dirty="0">
                <a:solidFill>
                  <a:schemeClr val="tx1"/>
                </a:solidFill>
              </a:rPr>
              <a:t>Geschützte Organisations-einheiten sind nur für den HH-Administrator (nur bis zur OE-Struktur) und für die darauf/darin berechtigten Benutzenden (komplette Struktur und Inhalte) sichtbar.</a:t>
            </a:r>
          </a:p>
        </p:txBody>
      </p:sp>
      <p:sp>
        <p:nvSpPr>
          <p:cNvPr id="17412"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Öffentlicher </a:t>
            </a:r>
            <a:r>
              <a:rPr lang="de-DE" altLang="de-DE" sz="2600" b="1" dirty="0"/>
              <a:t>Bereich</a:t>
            </a:r>
          </a:p>
        </p:txBody>
      </p:sp>
      <p:sp>
        <p:nvSpPr>
          <p:cNvPr id="17415" name="Abgerundetes Rechteck 7"/>
          <p:cNvSpPr>
            <a:spLocks noChangeArrowheads="1"/>
          </p:cNvSpPr>
          <p:nvPr/>
        </p:nvSpPr>
        <p:spPr bwMode="auto">
          <a:xfrm>
            <a:off x="6249144" y="5517232"/>
            <a:ext cx="2232248" cy="287337"/>
          </a:xfrm>
          <a:prstGeom prst="roundRect">
            <a:avLst>
              <a:gd name="adj" fmla="val 16667"/>
            </a:avLst>
          </a:prstGeom>
          <a:solidFill>
            <a:schemeClr val="bg1"/>
          </a:solidFill>
          <a:ln w="28575" algn="ctr">
            <a:solidFill>
              <a:srgbClr val="990000"/>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solidFill>
                  <a:srgbClr val="990000"/>
                </a:solidFill>
              </a:rPr>
              <a:t>Sicht der Anwendenden</a:t>
            </a:r>
          </a:p>
        </p:txBody>
      </p:sp>
      <p:sp>
        <p:nvSpPr>
          <p:cNvPr id="17416" name="Abgerundetes Rechteck 7"/>
          <p:cNvSpPr>
            <a:spLocks noChangeArrowheads="1"/>
          </p:cNvSpPr>
          <p:nvPr/>
        </p:nvSpPr>
        <p:spPr bwMode="auto">
          <a:xfrm>
            <a:off x="6249144" y="5877272"/>
            <a:ext cx="2232248" cy="2873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Sicht der </a:t>
            </a:r>
            <a:r>
              <a:rPr lang="de-DE" altLang="de-DE" sz="1400" dirty="0" err="1"/>
              <a:t>Supervisoren</a:t>
            </a:r>
            <a:endParaRPr lang="de-DE" altLang="de-DE" sz="1400" dirty="0"/>
          </a:p>
        </p:txBody>
      </p:sp>
      <p:sp>
        <p:nvSpPr>
          <p:cNvPr id="11" name="Abgerundetes Rechteck 8"/>
          <p:cNvSpPr>
            <a:spLocks noChangeArrowheads="1"/>
          </p:cNvSpPr>
          <p:nvPr/>
        </p:nvSpPr>
        <p:spPr bwMode="auto">
          <a:xfrm>
            <a:off x="6033119" y="2038519"/>
            <a:ext cx="3275981" cy="3262689"/>
          </a:xfrm>
          <a:prstGeom prst="roundRect">
            <a:avLst>
              <a:gd name="adj" fmla="val 5874"/>
            </a:avLst>
          </a:prstGeom>
          <a:noFill/>
          <a:ln w="19050" algn="ctr">
            <a:solidFill>
              <a:schemeClr val="accent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2" name="Abgerundetes Rechteck 8"/>
          <p:cNvSpPr>
            <a:spLocks noChangeArrowheads="1"/>
          </p:cNvSpPr>
          <p:nvPr/>
        </p:nvSpPr>
        <p:spPr bwMode="auto">
          <a:xfrm>
            <a:off x="6177135" y="2495625"/>
            <a:ext cx="3067225" cy="1987165"/>
          </a:xfrm>
          <a:prstGeom prst="roundRect">
            <a:avLst>
              <a:gd name="adj" fmla="val 9292"/>
            </a:avLst>
          </a:prstGeom>
          <a:noFill/>
          <a:ln w="19050"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pic>
        <p:nvPicPr>
          <p:cNvPr id="13"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9828"/>
          <a:stretch/>
        </p:blipFill>
        <p:spPr bwMode="auto">
          <a:xfrm>
            <a:off x="3546748" y="1912144"/>
            <a:ext cx="234008" cy="20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605" r="9884" b="15528"/>
          <a:stretch/>
        </p:blipFill>
        <p:spPr bwMode="auto">
          <a:xfrm>
            <a:off x="2461295" y="2216770"/>
            <a:ext cx="288131" cy="221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8578" y="1268760"/>
            <a:ext cx="2461260" cy="397525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1899" y="1268760"/>
            <a:ext cx="1959293" cy="267985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5" name="Inhaltsplatzhalter 2"/>
          <p:cNvSpPr>
            <a:spLocks noGrp="1"/>
          </p:cNvSpPr>
          <p:nvPr>
            <p:ph idx="1"/>
          </p:nvPr>
        </p:nvSpPr>
        <p:spPr>
          <a:xfrm>
            <a:off x="507340" y="1125538"/>
            <a:ext cx="4278278" cy="4525962"/>
          </a:xfrm>
        </p:spPr>
        <p:txBody>
          <a:bodyPr/>
          <a:lstStyle/>
          <a:p>
            <a:pPr marL="266700" indent="-266700" eaLnBrk="1" hangingPunct="1">
              <a:tabLst>
                <a:tab pos="266700" algn="l"/>
              </a:tabLst>
            </a:pPr>
            <a:r>
              <a:rPr altLang="de-DE" dirty="0">
                <a:solidFill>
                  <a:schemeClr val="tx2"/>
                </a:solidFill>
              </a:rPr>
              <a:t>Werden im Öffentlichen Bereich  </a:t>
            </a:r>
            <a:br>
              <a:rPr altLang="de-DE" dirty="0">
                <a:solidFill>
                  <a:schemeClr val="tx2"/>
                </a:solidFill>
              </a:rPr>
            </a:br>
            <a:r>
              <a:rPr altLang="de-DE" dirty="0">
                <a:solidFill>
                  <a:schemeClr val="tx2"/>
                </a:solidFill>
              </a:rPr>
              <a:t>    </a:t>
            </a:r>
            <a:r>
              <a:rPr altLang="de-DE" sz="1000" dirty="0">
                <a:solidFill>
                  <a:schemeClr val="tx2"/>
                </a:solidFill>
              </a:rPr>
              <a:t> </a:t>
            </a:r>
            <a:r>
              <a:rPr altLang="de-DE" dirty="0">
                <a:solidFill>
                  <a:schemeClr val="tx2"/>
                </a:solidFill>
              </a:rPr>
              <a:t>Organisationseinheiten </a:t>
            </a:r>
            <a:br>
              <a:rPr altLang="de-DE" dirty="0">
                <a:solidFill>
                  <a:schemeClr val="tx2"/>
                </a:solidFill>
              </a:rPr>
            </a:br>
            <a:r>
              <a:rPr altLang="de-DE" dirty="0">
                <a:solidFill>
                  <a:schemeClr val="tx2"/>
                </a:solidFill>
              </a:rPr>
              <a:t>angelegt, wird diese Struktur gleichzeitig im Betriebsspezi-fischen Inhalt nachgebildet. </a:t>
            </a:r>
          </a:p>
          <a:p>
            <a:pPr marL="266700" indent="-266700" eaLnBrk="1" hangingPunct="1">
              <a:tabLst>
                <a:tab pos="266700" algn="l"/>
              </a:tabLst>
            </a:pPr>
            <a:r>
              <a:rPr altLang="de-DE" dirty="0">
                <a:solidFill>
                  <a:schemeClr val="tx2"/>
                </a:solidFill>
              </a:rPr>
              <a:t>Beim Anlegen der      </a:t>
            </a:r>
            <a:r>
              <a:rPr altLang="de-DE" dirty="0" err="1">
                <a:solidFill>
                  <a:schemeClr val="tx2"/>
                </a:solidFill>
              </a:rPr>
              <a:t>Organisa-tionseinheiten</a:t>
            </a:r>
            <a:r>
              <a:rPr altLang="de-DE" dirty="0">
                <a:solidFill>
                  <a:schemeClr val="tx2"/>
                </a:solidFill>
              </a:rPr>
              <a:t> muss entschieden werden, ob sie "mit" oder "ohne" den Betriebsspezifischen Inhalt angelegt werden sollen.</a:t>
            </a:r>
          </a:p>
          <a:p>
            <a:pPr marL="266700" indent="-266700" eaLnBrk="1" hangingPunct="1">
              <a:tabLst>
                <a:tab pos="266700" algn="l"/>
              </a:tabLst>
            </a:pPr>
            <a:r>
              <a:rPr lang="de-DE" altLang="de-DE" dirty="0">
                <a:solidFill>
                  <a:schemeClr val="tx2"/>
                </a:solidFill>
              </a:rPr>
              <a:t>"Ohne“: Die Organisationseinheit wird ohne Unterstruktur angelegt, sodass hier später keine betriebs-spezifischen Inhalte eingefügt werden können. </a:t>
            </a:r>
            <a:endParaRPr altLang="de-DE" dirty="0">
              <a:solidFill>
                <a:schemeClr val="tx2"/>
              </a:solidFill>
            </a:endParaRPr>
          </a:p>
          <a:p>
            <a:pPr marL="266700" indent="-266700" eaLnBrk="1" hangingPunct="1">
              <a:tabLst>
                <a:tab pos="266700" algn="l"/>
              </a:tabLst>
            </a:pPr>
            <a:endParaRPr altLang="de-DE" dirty="0">
              <a:solidFill>
                <a:schemeClr val="tx2"/>
              </a:solidFill>
            </a:endParaRPr>
          </a:p>
        </p:txBody>
      </p:sp>
      <p:sp>
        <p:nvSpPr>
          <p:cNvPr id="18436" name="Titel 1"/>
          <p:cNvSpPr>
            <a:spLocks/>
          </p:cNvSpPr>
          <p:nvPr/>
        </p:nvSpPr>
        <p:spPr bwMode="auto">
          <a:xfrm>
            <a:off x="504000" y="333378"/>
            <a:ext cx="881393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Strukturverzeichnis </a:t>
            </a:r>
            <a:r>
              <a:rPr lang="de-DE" altLang="de-DE" sz="2600" b="1" dirty="0">
                <a:solidFill>
                  <a:schemeClr val="tx1"/>
                </a:solidFill>
              </a:rPr>
              <a:t>– B</a:t>
            </a:r>
            <a:r>
              <a:rPr lang="de-DE" altLang="de-DE" sz="2600" b="1" dirty="0"/>
              <a:t>etriebsspezifischer Inhalt</a:t>
            </a:r>
          </a:p>
        </p:txBody>
      </p:sp>
      <p:sp>
        <p:nvSpPr>
          <p:cNvPr id="14" name="Abgerundetes Rechteck 8"/>
          <p:cNvSpPr>
            <a:spLocks noChangeArrowheads="1"/>
          </p:cNvSpPr>
          <p:nvPr/>
        </p:nvSpPr>
        <p:spPr bwMode="auto">
          <a:xfrm>
            <a:off x="4785618" y="1484784"/>
            <a:ext cx="1773238" cy="246062"/>
          </a:xfrm>
          <a:prstGeom prst="roundRect">
            <a:avLst>
              <a:gd name="adj" fmla="val 16667"/>
            </a:avLst>
          </a:prstGeom>
          <a:noFill/>
          <a:ln w="19050" algn="ctr">
            <a:solidFill>
              <a:schemeClr val="accent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5" name="Abgerundetes Rechteck 8"/>
          <p:cNvSpPr>
            <a:spLocks noChangeArrowheads="1"/>
          </p:cNvSpPr>
          <p:nvPr/>
        </p:nvSpPr>
        <p:spPr bwMode="auto">
          <a:xfrm>
            <a:off x="6969224" y="1484785"/>
            <a:ext cx="2159000" cy="1758478"/>
          </a:xfrm>
          <a:prstGeom prst="roundRect">
            <a:avLst>
              <a:gd name="adj" fmla="val 8423"/>
            </a:avLst>
          </a:prstGeom>
          <a:noFill/>
          <a:ln w="19050" algn="ctr">
            <a:solidFill>
              <a:schemeClr val="accent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6" name="Abgerundetes Rechteck 8"/>
          <p:cNvSpPr>
            <a:spLocks noChangeArrowheads="1"/>
          </p:cNvSpPr>
          <p:nvPr/>
        </p:nvSpPr>
        <p:spPr bwMode="auto">
          <a:xfrm>
            <a:off x="4816053" y="1916832"/>
            <a:ext cx="1742803" cy="1944216"/>
          </a:xfrm>
          <a:prstGeom prst="roundRect">
            <a:avLst>
              <a:gd name="adj" fmla="val 8651"/>
            </a:avLst>
          </a:prstGeom>
          <a:noFill/>
          <a:ln w="19050"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
        <p:nvSpPr>
          <p:cNvPr id="17" name="Abgerundetes Rechteck 8"/>
          <p:cNvSpPr>
            <a:spLocks noChangeArrowheads="1"/>
          </p:cNvSpPr>
          <p:nvPr/>
        </p:nvSpPr>
        <p:spPr bwMode="auto">
          <a:xfrm>
            <a:off x="6969224" y="3272152"/>
            <a:ext cx="2157760" cy="1813032"/>
          </a:xfrm>
          <a:prstGeom prst="roundRect">
            <a:avLst>
              <a:gd name="adj" fmla="val 9312"/>
            </a:avLst>
          </a:prstGeom>
          <a:noFill/>
          <a:ln w="19050"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
        <p:nvSpPr>
          <p:cNvPr id="18" name="Line 20"/>
          <p:cNvSpPr>
            <a:spLocks noChangeShapeType="1"/>
          </p:cNvSpPr>
          <p:nvPr/>
        </p:nvSpPr>
        <p:spPr bwMode="auto">
          <a:xfrm>
            <a:off x="6558856" y="2943856"/>
            <a:ext cx="521394" cy="656593"/>
          </a:xfrm>
          <a:prstGeom prst="line">
            <a:avLst/>
          </a:prstGeom>
          <a:noFill/>
          <a:ln w="1905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de-DE"/>
          </a:p>
        </p:txBody>
      </p:sp>
      <p:sp>
        <p:nvSpPr>
          <p:cNvPr id="19" name="Line 21"/>
          <p:cNvSpPr>
            <a:spLocks noChangeShapeType="1"/>
          </p:cNvSpPr>
          <p:nvPr/>
        </p:nvSpPr>
        <p:spPr bwMode="auto">
          <a:xfrm>
            <a:off x="6558856" y="1556793"/>
            <a:ext cx="510703" cy="288032"/>
          </a:xfrm>
          <a:prstGeom prst="line">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de-DE"/>
          </a:p>
        </p:txBody>
      </p:sp>
      <p:sp>
        <p:nvSpPr>
          <p:cNvPr id="24" name="Abgerundetes Rechteck 7"/>
          <p:cNvSpPr>
            <a:spLocks noChangeArrowheads="1"/>
          </p:cNvSpPr>
          <p:nvPr/>
        </p:nvSpPr>
        <p:spPr bwMode="auto">
          <a:xfrm>
            <a:off x="4953001" y="5876007"/>
            <a:ext cx="3924734" cy="287337"/>
          </a:xfrm>
          <a:prstGeom prst="roundRect">
            <a:avLst>
              <a:gd name="adj" fmla="val 16667"/>
            </a:avLst>
          </a:prstGeom>
          <a:solidFill>
            <a:schemeClr val="bg1"/>
          </a:solidFill>
          <a:ln w="28575" algn="ctr">
            <a:solidFill>
              <a:srgbClr val="990000"/>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solidFill>
                  <a:srgbClr val="990000"/>
                </a:solidFill>
              </a:rPr>
              <a:t>ohne Struktur für Betriebsspezifische Inhalte</a:t>
            </a:r>
          </a:p>
        </p:txBody>
      </p:sp>
      <p:sp>
        <p:nvSpPr>
          <p:cNvPr id="25" name="Abgerundetes Rechteck 7"/>
          <p:cNvSpPr>
            <a:spLocks noChangeArrowheads="1"/>
          </p:cNvSpPr>
          <p:nvPr/>
        </p:nvSpPr>
        <p:spPr bwMode="auto">
          <a:xfrm>
            <a:off x="4953000" y="5517232"/>
            <a:ext cx="3924735" cy="2873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mit Struktur für Betriebsspezifische Inhalte</a:t>
            </a:r>
          </a:p>
        </p:txBody>
      </p:sp>
      <p:pic>
        <p:nvPicPr>
          <p:cNvPr id="20"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9828"/>
          <a:stretch/>
        </p:blipFill>
        <p:spPr bwMode="auto">
          <a:xfrm>
            <a:off x="875184" y="1535435"/>
            <a:ext cx="234008" cy="20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9828"/>
          <a:stretch/>
        </p:blipFill>
        <p:spPr bwMode="auto">
          <a:xfrm>
            <a:off x="2970684" y="2830835"/>
            <a:ext cx="234008" cy="20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Inhaltsplatzhalter 2"/>
          <p:cNvSpPr>
            <a:spLocks noGrp="1"/>
          </p:cNvSpPr>
          <p:nvPr>
            <p:ph idx="4294967295"/>
          </p:nvPr>
        </p:nvSpPr>
        <p:spPr>
          <a:xfrm>
            <a:off x="507341" y="1125538"/>
            <a:ext cx="8928000" cy="4525962"/>
          </a:xfrm>
          <a:extLst>
            <a:ext uri="{91240B29-F687-4F45-9708-019B960494DF}">
              <a14:hiddenLine xmlns:a14="http://schemas.microsoft.com/office/drawing/2010/main" w="9525">
                <a:solidFill>
                  <a:schemeClr val="accent2"/>
                </a:solidFill>
                <a:miter lim="800000"/>
                <a:headEnd/>
                <a:tailEnd/>
              </a14:hiddenLine>
            </a:ext>
          </a:extLst>
        </p:spPr>
        <p:txBody>
          <a:bodyPr/>
          <a:lstStyle/>
          <a:p>
            <a:pPr marL="266700" indent="-266700" eaLnBrk="1" hangingPunct="1">
              <a:tabLst>
                <a:tab pos="266700" algn="l"/>
              </a:tabLst>
            </a:pPr>
            <a:r>
              <a:rPr altLang="de-DE" dirty="0">
                <a:solidFill>
                  <a:schemeClr val="tx2"/>
                </a:solidFill>
              </a:rPr>
              <a:t>Dieser Bereich ist ein zentraler Pool für alle betriebsspezifischen Prüflisten und Dokumente. Die Struktur mit 7 Ordnern ist vordefiniert und kann bei Bedarf durch die </a:t>
            </a:r>
            <a:r>
              <a:rPr altLang="de-DE" dirty="0" err="1">
                <a:solidFill>
                  <a:schemeClr val="tx2"/>
                </a:solidFill>
              </a:rPr>
              <a:t>Supervisoren</a:t>
            </a:r>
            <a:r>
              <a:rPr altLang="de-DE" dirty="0">
                <a:solidFill>
                  <a:schemeClr val="tx2"/>
                </a:solidFill>
              </a:rPr>
              <a:t> gefüllt werden</a:t>
            </a:r>
            <a:r>
              <a:rPr altLang="de-DE" dirty="0">
                <a:solidFill>
                  <a:srgbClr val="7F328E"/>
                </a:solidFill>
              </a:rPr>
              <a:t>.</a:t>
            </a:r>
            <a:endParaRPr altLang="de-DE" dirty="0">
              <a:solidFill>
                <a:schemeClr val="tx2"/>
              </a:solidFill>
            </a:endParaRPr>
          </a:p>
        </p:txBody>
      </p:sp>
      <p:sp>
        <p:nvSpPr>
          <p:cNvPr id="19459" name="Titel 1"/>
          <p:cNvSpPr>
            <a:spLocks/>
          </p:cNvSpPr>
          <p:nvPr/>
        </p:nvSpPr>
        <p:spPr bwMode="auto">
          <a:xfrm>
            <a:off x="504000" y="333378"/>
            <a:ext cx="881393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Betriebsspezifischer </a:t>
            </a:r>
            <a:r>
              <a:rPr lang="de-DE" altLang="de-DE" sz="2600" b="1" dirty="0"/>
              <a:t>Inhalt</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552" y="2244957"/>
            <a:ext cx="6912768" cy="399235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989138"/>
            <a:ext cx="3071554" cy="326494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458" name="Inhaltsplatzhalter 2"/>
          <p:cNvSpPr>
            <a:spLocks noGrp="1"/>
          </p:cNvSpPr>
          <p:nvPr>
            <p:ph idx="4294967295"/>
          </p:nvPr>
        </p:nvSpPr>
        <p:spPr>
          <a:xfrm>
            <a:off x="507341" y="1125538"/>
            <a:ext cx="8928000" cy="4525962"/>
          </a:xfrm>
          <a:extLst>
            <a:ext uri="{91240B29-F687-4F45-9708-019B960494DF}">
              <a14:hiddenLine xmlns:a14="http://schemas.microsoft.com/office/drawing/2010/main" w="9525">
                <a:solidFill>
                  <a:schemeClr val="accent2"/>
                </a:solidFill>
                <a:miter lim="800000"/>
                <a:headEnd/>
                <a:tailEnd/>
              </a14:hiddenLine>
            </a:ext>
          </a:extLst>
        </p:spPr>
        <p:txBody>
          <a:bodyPr/>
          <a:lstStyle/>
          <a:p>
            <a:pPr marL="266700" indent="-266700" eaLnBrk="1" hangingPunct="1">
              <a:tabLst>
                <a:tab pos="266700" algn="l"/>
              </a:tabLst>
            </a:pPr>
            <a:r>
              <a:rPr altLang="de-DE" dirty="0">
                <a:solidFill>
                  <a:schemeClr val="tx2"/>
                </a:solidFill>
              </a:rPr>
              <a:t>Die Sicht nach oben ist für alle Benutzenden gewährleistet: wer auf einer unteren Ebene berechtigt ist, hat trotzdem Einblick bis ganz oben.</a:t>
            </a:r>
          </a:p>
        </p:txBody>
      </p:sp>
      <p:sp>
        <p:nvSpPr>
          <p:cNvPr id="19459" name="Titel 1"/>
          <p:cNvSpPr>
            <a:spLocks/>
          </p:cNvSpPr>
          <p:nvPr/>
        </p:nvSpPr>
        <p:spPr bwMode="auto">
          <a:xfrm>
            <a:off x="504000" y="333378"/>
            <a:ext cx="881393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Betriebsspezifischer </a:t>
            </a:r>
            <a:r>
              <a:rPr lang="de-DE" altLang="de-DE" sz="2600" b="1" dirty="0"/>
              <a:t>Inhalt</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520" y="1988840"/>
            <a:ext cx="3095821" cy="384426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bgerundetes Rechteck 7"/>
          <p:cNvSpPr>
            <a:spLocks noChangeArrowheads="1"/>
          </p:cNvSpPr>
          <p:nvPr/>
        </p:nvSpPr>
        <p:spPr bwMode="auto">
          <a:xfrm>
            <a:off x="4987592" y="5373216"/>
            <a:ext cx="2268786" cy="288000"/>
          </a:xfrm>
          <a:prstGeom prst="roundRect">
            <a:avLst>
              <a:gd name="adj" fmla="val 16667"/>
            </a:avLst>
          </a:prstGeom>
          <a:solidFill>
            <a:schemeClr val="bg1"/>
          </a:solidFill>
          <a:ln w="28575" algn="ctr">
            <a:solidFill>
              <a:srgbClr val="990000"/>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solidFill>
                  <a:srgbClr val="990000"/>
                </a:solidFill>
              </a:rPr>
              <a:t>Sicht der Anwendenden</a:t>
            </a:r>
          </a:p>
        </p:txBody>
      </p:sp>
      <p:sp>
        <p:nvSpPr>
          <p:cNvPr id="11" name="Abgerundetes Rechteck 7"/>
          <p:cNvSpPr>
            <a:spLocks noChangeArrowheads="1"/>
          </p:cNvSpPr>
          <p:nvPr/>
        </p:nvSpPr>
        <p:spPr bwMode="auto">
          <a:xfrm>
            <a:off x="632520" y="5949288"/>
            <a:ext cx="2196778"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Sicht der </a:t>
            </a:r>
            <a:r>
              <a:rPr lang="de-DE" altLang="de-DE" sz="1400" dirty="0" err="1"/>
              <a:t>Supervisoren</a:t>
            </a:r>
            <a:endParaRPr lang="de-DE" altLang="de-DE" sz="1400" dirty="0"/>
          </a:p>
        </p:txBody>
      </p:sp>
    </p:spTree>
    <p:extLst>
      <p:ext uri="{BB962C8B-B14F-4D97-AF65-F5344CB8AC3E}">
        <p14:creationId xmlns:p14="http://schemas.microsoft.com/office/powerpoint/2010/main" val="3717494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7136" y="1268413"/>
            <a:ext cx="3145367" cy="340469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2" name="Inhaltsplatzhalter 2"/>
          <p:cNvSpPr>
            <a:spLocks noGrp="1"/>
          </p:cNvSpPr>
          <p:nvPr>
            <p:ph idx="4294967295"/>
          </p:nvPr>
        </p:nvSpPr>
        <p:spPr>
          <a:xfrm>
            <a:off x="507339" y="1125538"/>
            <a:ext cx="5460338" cy="4525962"/>
          </a:xfrm>
        </p:spPr>
        <p:txBody>
          <a:bodyPr/>
          <a:lstStyle/>
          <a:p>
            <a:pPr marL="266700" indent="-266700" eaLnBrk="1" hangingPunct="1"/>
            <a:r>
              <a:rPr altLang="de-DE" dirty="0">
                <a:solidFill>
                  <a:schemeClr val="tx2"/>
                </a:solidFill>
              </a:rPr>
              <a:t>Werden im Öffentlichen Bereich Organisationseinheiten und Arbeitsplaner angelegt, wird diese Struktur im Dokumentationsarchiv nachgebildet. So werden die archivierten Daten automatisch an der richtigen Stelle abgelegt.</a:t>
            </a:r>
          </a:p>
          <a:p>
            <a:pPr marL="266700" indent="-266700" eaLnBrk="1" hangingPunct="1"/>
            <a:r>
              <a:rPr altLang="de-DE" dirty="0"/>
              <a:t>Die aktuellste Archivierung wird jeweils obenan gestellt. Jede Archivierung ist mit einem Zeitstempel versehen.</a:t>
            </a:r>
          </a:p>
          <a:p>
            <a:pPr marL="266700" indent="-266700" eaLnBrk="1" hangingPunct="1"/>
            <a:r>
              <a:rPr altLang="de-DE" dirty="0"/>
              <a:t>Archiviert werden können:</a:t>
            </a:r>
          </a:p>
          <a:p>
            <a:pPr marL="266700" indent="-266700" eaLnBrk="1" hangingPunct="1">
              <a:buFont typeface="Arial" charset="0"/>
              <a:buNone/>
            </a:pPr>
            <a:r>
              <a:rPr altLang="de-DE" dirty="0"/>
              <a:t>	 </a:t>
            </a:r>
            <a:r>
              <a:rPr altLang="de-DE" dirty="0">
                <a:solidFill>
                  <a:srgbClr val="FF9900"/>
                </a:solidFill>
                <a:sym typeface="Wingdings 3" pitchFamily="18" charset="2"/>
              </a:rPr>
              <a:t></a:t>
            </a:r>
            <a:r>
              <a:rPr altLang="de-DE" dirty="0">
                <a:solidFill>
                  <a:schemeClr val="accent1"/>
                </a:solidFill>
                <a:sym typeface="Wingdings 3" pitchFamily="18" charset="2"/>
              </a:rPr>
              <a:t> </a:t>
            </a:r>
            <a:r>
              <a:rPr altLang="de-DE" dirty="0">
                <a:solidFill>
                  <a:schemeClr val="tx1"/>
                </a:solidFill>
              </a:rPr>
              <a:t>Organisationseinheiten (den Zeitstempel    </a:t>
            </a:r>
            <a:br>
              <a:rPr altLang="de-DE" dirty="0">
                <a:solidFill>
                  <a:schemeClr val="tx1"/>
                </a:solidFill>
              </a:rPr>
            </a:br>
            <a:r>
              <a:rPr altLang="de-DE" dirty="0">
                <a:solidFill>
                  <a:schemeClr val="tx1"/>
                </a:solidFill>
              </a:rPr>
              <a:t>    erhalten deren Arbeitsplaner)</a:t>
            </a:r>
          </a:p>
          <a:p>
            <a:pPr marL="266700" indent="-266700" eaLnBrk="1" hangingPunct="1">
              <a:spcAft>
                <a:spcPts val="500"/>
              </a:spcAft>
              <a:buFont typeface="Arial" charset="0"/>
              <a:buNone/>
            </a:pPr>
            <a:r>
              <a:rPr altLang="de-DE" dirty="0">
                <a:solidFill>
                  <a:schemeClr val="tx1"/>
                </a:solidFill>
              </a:rPr>
              <a:t>	 </a:t>
            </a:r>
            <a:r>
              <a:rPr altLang="de-DE" dirty="0">
                <a:solidFill>
                  <a:srgbClr val="FF9900"/>
                </a:solidFill>
                <a:sym typeface="Wingdings 3" pitchFamily="18" charset="2"/>
              </a:rPr>
              <a:t></a:t>
            </a:r>
            <a:r>
              <a:rPr altLang="de-DE" dirty="0">
                <a:solidFill>
                  <a:schemeClr val="tx1"/>
                </a:solidFill>
                <a:sym typeface="Wingdings 3" pitchFamily="18" charset="2"/>
              </a:rPr>
              <a:t> </a:t>
            </a:r>
            <a:r>
              <a:rPr altLang="de-DE" dirty="0">
                <a:solidFill>
                  <a:schemeClr val="tx1"/>
                </a:solidFill>
              </a:rPr>
              <a:t>Arbeitsplaner</a:t>
            </a:r>
          </a:p>
          <a:p>
            <a:pPr marL="266700" indent="-266700" eaLnBrk="1" hangingPunct="1">
              <a:spcAft>
                <a:spcPts val="500"/>
              </a:spcAft>
              <a:buFont typeface="Arial" charset="0"/>
              <a:buNone/>
            </a:pPr>
            <a:r>
              <a:rPr altLang="de-DE" dirty="0">
                <a:solidFill>
                  <a:srgbClr val="7F328E"/>
                </a:solidFill>
              </a:rPr>
              <a:t>	</a:t>
            </a:r>
            <a:r>
              <a:rPr altLang="de-DE" dirty="0"/>
              <a:t> </a:t>
            </a:r>
            <a:r>
              <a:rPr altLang="de-DE" dirty="0">
                <a:solidFill>
                  <a:srgbClr val="FF9900"/>
                </a:solidFill>
                <a:sym typeface="Wingdings 3" pitchFamily="18" charset="2"/>
              </a:rPr>
              <a:t></a:t>
            </a:r>
            <a:r>
              <a:rPr altLang="de-DE" dirty="0">
                <a:sym typeface="Wingdings 3" pitchFamily="18" charset="2"/>
              </a:rPr>
              <a:t> Ordner, die hierarchisch direkt unter</a:t>
            </a:r>
            <a:br>
              <a:rPr altLang="de-DE" dirty="0">
                <a:sym typeface="Wingdings 3" pitchFamily="18" charset="2"/>
              </a:rPr>
            </a:br>
            <a:r>
              <a:rPr altLang="de-DE" dirty="0">
                <a:sym typeface="Wingdings 3" pitchFamily="18" charset="2"/>
              </a:rPr>
              <a:t>    einem Arbeitsplaner stehen</a:t>
            </a:r>
            <a:endParaRPr altLang="de-DE" dirty="0"/>
          </a:p>
        </p:txBody>
      </p:sp>
      <p:sp>
        <p:nvSpPr>
          <p:cNvPr id="20483" name="Titel 1"/>
          <p:cNvSpPr>
            <a:spLocks/>
          </p:cNvSpPr>
          <p:nvPr/>
        </p:nvSpPr>
        <p:spPr bwMode="auto">
          <a:xfrm>
            <a:off x="504000" y="333378"/>
            <a:ext cx="8268758"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Dokumentationsarchiv</a:t>
            </a:r>
          </a:p>
        </p:txBody>
      </p:sp>
      <p:sp>
        <p:nvSpPr>
          <p:cNvPr id="20485" name="Abgerundetes Rechteck 8"/>
          <p:cNvSpPr>
            <a:spLocks noChangeArrowheads="1"/>
          </p:cNvSpPr>
          <p:nvPr/>
        </p:nvSpPr>
        <p:spPr bwMode="auto">
          <a:xfrm>
            <a:off x="6547827" y="1959496"/>
            <a:ext cx="2373313" cy="216024"/>
          </a:xfrm>
          <a:prstGeom prst="roundRect">
            <a:avLst>
              <a:gd name="adj" fmla="val 16667"/>
            </a:avLst>
          </a:prstGeom>
          <a:noFill/>
          <a:ln w="19050" algn="ctr">
            <a:solidFill>
              <a:schemeClr val="accent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0486" name="Abgerundetes Rechteck 7"/>
          <p:cNvSpPr>
            <a:spLocks noChangeArrowheads="1"/>
          </p:cNvSpPr>
          <p:nvPr/>
        </p:nvSpPr>
        <p:spPr bwMode="auto">
          <a:xfrm>
            <a:off x="6177136" y="5227935"/>
            <a:ext cx="2342396" cy="287337"/>
          </a:xfrm>
          <a:prstGeom prst="roundRect">
            <a:avLst>
              <a:gd name="adj" fmla="val 16667"/>
            </a:avLst>
          </a:prstGeom>
          <a:solidFill>
            <a:schemeClr val="bg1"/>
          </a:solidFill>
          <a:ln w="28575" algn="ctr">
            <a:solidFill>
              <a:srgbClr val="990000"/>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solidFill>
                  <a:srgbClr val="990000"/>
                </a:solidFill>
              </a:rPr>
              <a:t>Archivierter Arbeitsplaner</a:t>
            </a:r>
          </a:p>
        </p:txBody>
      </p:sp>
      <p:sp>
        <p:nvSpPr>
          <p:cNvPr id="20487" name="Abgerundetes Rechteck 7"/>
          <p:cNvSpPr>
            <a:spLocks noChangeArrowheads="1"/>
          </p:cNvSpPr>
          <p:nvPr/>
        </p:nvSpPr>
        <p:spPr bwMode="auto">
          <a:xfrm>
            <a:off x="6177136" y="4869160"/>
            <a:ext cx="1862893" cy="2873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Archivierter Ordner</a:t>
            </a:r>
          </a:p>
        </p:txBody>
      </p:sp>
      <p:sp>
        <p:nvSpPr>
          <p:cNvPr id="20488" name="Abgerundetes Rechteck 8"/>
          <p:cNvSpPr>
            <a:spLocks noChangeArrowheads="1"/>
          </p:cNvSpPr>
          <p:nvPr/>
        </p:nvSpPr>
        <p:spPr bwMode="auto">
          <a:xfrm>
            <a:off x="6547827" y="2201639"/>
            <a:ext cx="2373313" cy="216024"/>
          </a:xfrm>
          <a:prstGeom prst="roundRect">
            <a:avLst>
              <a:gd name="adj" fmla="val 16667"/>
            </a:avLst>
          </a:prstGeom>
          <a:noFill/>
          <a:ln w="19050"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763" y="2564904"/>
            <a:ext cx="3168351" cy="33840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4158" y="2564904"/>
            <a:ext cx="3857663" cy="35263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8" name="Inhaltsplatzhalter 2"/>
          <p:cNvSpPr>
            <a:spLocks noGrp="1"/>
          </p:cNvSpPr>
          <p:nvPr>
            <p:ph idx="4294967295"/>
          </p:nvPr>
        </p:nvSpPr>
        <p:spPr>
          <a:xfrm>
            <a:off x="507341" y="1125538"/>
            <a:ext cx="4445659" cy="1079500"/>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6700" indent="-266700" eaLnBrk="1" hangingPunct="1"/>
            <a:r>
              <a:rPr altLang="de-DE" dirty="0">
                <a:solidFill>
                  <a:schemeClr val="tx2"/>
                </a:solidFill>
              </a:rPr>
              <a:t>Im Dokumentations</a:t>
            </a:r>
            <a:r>
              <a:rPr altLang="de-DE" u="sng" dirty="0">
                <a:solidFill>
                  <a:schemeClr val="tx2"/>
                </a:solidFill>
              </a:rPr>
              <a:t>archiv</a:t>
            </a:r>
            <a:r>
              <a:rPr altLang="de-DE" dirty="0">
                <a:solidFill>
                  <a:schemeClr val="tx2"/>
                </a:solidFill>
              </a:rPr>
              <a:t> werden die Daten aus dem Öffentlichen Bereich 1:1 schreibgeschützt archiviert.</a:t>
            </a:r>
          </a:p>
        </p:txBody>
      </p:sp>
      <p:sp>
        <p:nvSpPr>
          <p:cNvPr id="21509" name="Titel 1"/>
          <p:cNvSpPr>
            <a:spLocks/>
          </p:cNvSpPr>
          <p:nvPr/>
        </p:nvSpPr>
        <p:spPr bwMode="auto">
          <a:xfrm>
            <a:off x="504000" y="333378"/>
            <a:ext cx="8268758"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Dokumentationsarchiv</a:t>
            </a:r>
          </a:p>
        </p:txBody>
      </p:sp>
      <p:sp>
        <p:nvSpPr>
          <p:cNvPr id="21510" name="Inhaltsplatzhalter 2"/>
          <p:cNvSpPr>
            <a:spLocks/>
          </p:cNvSpPr>
          <p:nvPr/>
        </p:nvSpPr>
        <p:spPr bwMode="auto">
          <a:xfrm>
            <a:off x="4875611" y="1125538"/>
            <a:ext cx="4541885" cy="1439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In den Dokumentations</a:t>
            </a:r>
            <a:r>
              <a:rPr lang="de-DE" altLang="de-DE" u="sng" dirty="0">
                <a:solidFill>
                  <a:schemeClr val="tx2"/>
                </a:solidFill>
              </a:rPr>
              <a:t>belegen</a:t>
            </a:r>
            <a:r>
              <a:rPr lang="de-DE" altLang="de-DE" dirty="0">
                <a:solidFill>
                  <a:schemeClr val="tx2"/>
                </a:solidFill>
              </a:rPr>
              <a:t> (Filteransicht) wird die Struktur minimiert auf Prüffälle, in denen Gefährdungen dokumentiert sind.</a:t>
            </a:r>
          </a:p>
        </p:txBody>
      </p:sp>
      <p:sp>
        <p:nvSpPr>
          <p:cNvPr id="21512" name="Abgerundetes Rechteck 8"/>
          <p:cNvSpPr>
            <a:spLocks noChangeArrowheads="1"/>
          </p:cNvSpPr>
          <p:nvPr/>
        </p:nvSpPr>
        <p:spPr bwMode="auto">
          <a:xfrm>
            <a:off x="6936149" y="3630860"/>
            <a:ext cx="610526" cy="246063"/>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1513" name="Line 24"/>
          <p:cNvSpPr>
            <a:spLocks noChangeShapeType="1"/>
          </p:cNvSpPr>
          <p:nvPr/>
        </p:nvSpPr>
        <p:spPr bwMode="auto">
          <a:xfrm flipH="1" flipV="1">
            <a:off x="4376935" y="4159043"/>
            <a:ext cx="1198629" cy="179249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1514" name="Line 25"/>
          <p:cNvSpPr>
            <a:spLocks noChangeShapeType="1"/>
          </p:cNvSpPr>
          <p:nvPr/>
        </p:nvSpPr>
        <p:spPr bwMode="auto">
          <a:xfrm flipH="1" flipV="1">
            <a:off x="3470785" y="4797152"/>
            <a:ext cx="2104779" cy="1294086"/>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1515" name="Line 30"/>
          <p:cNvSpPr>
            <a:spLocks noChangeShapeType="1"/>
          </p:cNvSpPr>
          <p:nvPr/>
        </p:nvSpPr>
        <p:spPr bwMode="auto">
          <a:xfrm flipH="1" flipV="1">
            <a:off x="2936775" y="5589239"/>
            <a:ext cx="2303817" cy="38877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2539" name="Abgerundetes Rechteck 7"/>
          <p:cNvSpPr>
            <a:spLocks noChangeArrowheads="1"/>
          </p:cNvSpPr>
          <p:nvPr/>
        </p:nvSpPr>
        <p:spPr bwMode="auto">
          <a:xfrm>
            <a:off x="2576736" y="5949312"/>
            <a:ext cx="6768752"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Elemente, in denen keine Gefährdung dokumentiert ist, entfallen in den Belegen.</a:t>
            </a:r>
          </a:p>
        </p:txBody>
      </p:sp>
      <p:sp>
        <p:nvSpPr>
          <p:cNvPr id="14" name="Oval 9"/>
          <p:cNvSpPr>
            <a:spLocks noChangeArrowheads="1"/>
          </p:cNvSpPr>
          <p:nvPr/>
        </p:nvSpPr>
        <p:spPr bwMode="auto">
          <a:xfrm>
            <a:off x="7191397" y="2577281"/>
            <a:ext cx="360363" cy="360363"/>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Inhaltsplatzhalter 2"/>
          <p:cNvSpPr>
            <a:spLocks noGrp="1"/>
          </p:cNvSpPr>
          <p:nvPr>
            <p:ph idx="1"/>
          </p:nvPr>
        </p:nvSpPr>
        <p:spPr>
          <a:xfrm>
            <a:off x="507341" y="1125541"/>
            <a:ext cx="8928000" cy="4103687"/>
          </a:xfrm>
        </p:spPr>
        <p:txBody>
          <a:bodyPr/>
          <a:lstStyle/>
          <a:p>
            <a:pPr marL="266700" indent="-266700" eaLnBrk="1" hangingPunct="1"/>
            <a:r>
              <a:rPr altLang="de-DE" dirty="0"/>
              <a:t>Einen Benutzerbereich haben alle</a:t>
            </a:r>
            <a:br>
              <a:rPr altLang="de-DE" dirty="0"/>
            </a:br>
            <a:r>
              <a:rPr altLang="de-DE" dirty="0"/>
              <a:t>außer den Lesenden.</a:t>
            </a:r>
          </a:p>
          <a:p>
            <a:pPr marL="266700" indent="-266700" eaLnBrk="1" hangingPunct="1"/>
            <a:r>
              <a:rPr lang="de-DE" altLang="de-DE" dirty="0"/>
              <a:t>Der Name des Arbeitsplaners </a:t>
            </a:r>
            <a:br>
              <a:rPr lang="de-DE" altLang="de-DE" dirty="0"/>
            </a:br>
            <a:r>
              <a:rPr lang="de-DE" altLang="de-DE" dirty="0"/>
              <a:t>entspricht den angelegten Daten in</a:t>
            </a:r>
            <a:br>
              <a:rPr lang="de-DE" altLang="de-DE" dirty="0"/>
            </a:br>
            <a:r>
              <a:rPr lang="de-DE" altLang="de-DE" dirty="0"/>
              <a:t>der Benutzerverwaltung. Er kann</a:t>
            </a:r>
            <a:br>
              <a:rPr lang="de-DE" altLang="de-DE" dirty="0"/>
            </a:br>
            <a:r>
              <a:rPr lang="de-DE" altLang="de-DE" dirty="0"/>
              <a:t>jedoch geändert werden. Das hat </a:t>
            </a:r>
            <a:br>
              <a:rPr lang="de-DE" altLang="de-DE" dirty="0"/>
            </a:br>
            <a:r>
              <a:rPr lang="de-DE" altLang="de-DE" dirty="0"/>
              <a:t>keinen Einfluss auf die Daten in der</a:t>
            </a:r>
            <a:br>
              <a:rPr lang="de-DE" altLang="de-DE" dirty="0"/>
            </a:br>
            <a:r>
              <a:rPr lang="de-DE" altLang="de-DE" dirty="0"/>
              <a:t>Benutzerverwaltung</a:t>
            </a:r>
            <a:r>
              <a:rPr altLang="de-DE" dirty="0"/>
              <a:t>.</a:t>
            </a:r>
          </a:p>
          <a:p>
            <a:pPr marL="266700" indent="-266700" eaLnBrk="1" hangingPunct="1"/>
            <a:r>
              <a:rPr altLang="de-DE" dirty="0"/>
              <a:t>In diesem persönlichen Bereich können die Strukturen und Prüffälle für den Öffentlichen Bereich vorbereitet werden.</a:t>
            </a:r>
          </a:p>
          <a:p>
            <a:pPr marL="266700" indent="-266700" eaLnBrk="1" hangingPunct="1"/>
            <a:r>
              <a:rPr altLang="de-DE" dirty="0"/>
              <a:t>Es können Eigene Prüflisten und Eigene Vorlagen erstellt werden. Anwendende können den </a:t>
            </a:r>
            <a:r>
              <a:rPr altLang="de-DE" dirty="0" err="1"/>
              <a:t>Supervisoren</a:t>
            </a:r>
            <a:r>
              <a:rPr altLang="de-DE" dirty="0"/>
              <a:t> diese Prüflisten und Vorlagen für den Betriebsspezifischen Inhalt zur Verfügung stellen.</a:t>
            </a:r>
          </a:p>
          <a:p>
            <a:pPr marL="266700" indent="-266700" eaLnBrk="1" hangingPunct="1"/>
            <a:r>
              <a:rPr altLang="de-DE" dirty="0"/>
              <a:t>Im Benutzerbereich kann nicht archiviert werden.</a:t>
            </a:r>
          </a:p>
        </p:txBody>
      </p:sp>
      <p:sp>
        <p:nvSpPr>
          <p:cNvPr id="22535"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Strukturverzeichnis – Benutzerbereich</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0338" y="1268413"/>
            <a:ext cx="4105275" cy="24860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948" y="4537695"/>
            <a:ext cx="8486534" cy="78867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4" name="Inhaltsplatzhalter 2"/>
          <p:cNvSpPr>
            <a:spLocks/>
          </p:cNvSpPr>
          <p:nvPr/>
        </p:nvSpPr>
        <p:spPr bwMode="auto">
          <a:xfrm>
            <a:off x="507339" y="1125538"/>
            <a:ext cx="892800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Ein Prüffall besteht aus folgenden 5 Hauptreitern:</a:t>
            </a:r>
          </a:p>
          <a:p>
            <a:pPr eaLnBrk="1" hangingPunct="1"/>
            <a:endParaRPr lang="de-DE" altLang="de-DE" dirty="0"/>
          </a:p>
          <a:p>
            <a:pPr eaLnBrk="1" hangingPunct="1"/>
            <a:endParaRPr lang="de-DE" altLang="de-DE" sz="1000" dirty="0"/>
          </a:p>
          <a:p>
            <a:pPr eaLnBrk="1" hangingPunct="1"/>
            <a:r>
              <a:rPr lang="de-DE" altLang="de-DE" dirty="0"/>
              <a:t>Der Reiter </a:t>
            </a:r>
            <a:r>
              <a:rPr lang="de-DE" altLang="de-DE" b="1" i="1" dirty="0"/>
              <a:t>Prüfliste</a:t>
            </a:r>
            <a:r>
              <a:rPr lang="de-DE" altLang="de-DE" dirty="0"/>
              <a:t> ist in weitere 3 Reiter untergliedert:</a:t>
            </a:r>
          </a:p>
          <a:p>
            <a:pPr eaLnBrk="1" hangingPunct="1"/>
            <a:endParaRPr lang="de-DE" altLang="de-DE" dirty="0"/>
          </a:p>
          <a:p>
            <a:pPr eaLnBrk="1" hangingPunct="1"/>
            <a:endParaRPr lang="de-DE" altLang="de-DE" dirty="0"/>
          </a:p>
          <a:p>
            <a:pPr eaLnBrk="1" hangingPunct="1">
              <a:buFont typeface="Arial" charset="0"/>
              <a:buNone/>
            </a:pPr>
            <a:endParaRPr lang="de-DE" altLang="de-DE" sz="1000" dirty="0"/>
          </a:p>
          <a:p>
            <a:pPr eaLnBrk="1" hangingPunct="1"/>
            <a:r>
              <a:rPr lang="de-DE" altLang="de-DE" dirty="0"/>
              <a:t>Enthält der Prüffall mehrere Prüflisten, werden sie im Reiter </a:t>
            </a:r>
            <a:r>
              <a:rPr lang="de-DE" altLang="de-DE" b="1" i="1" dirty="0"/>
              <a:t>Prüffragen</a:t>
            </a:r>
            <a:r>
              <a:rPr lang="de-DE" altLang="de-DE" dirty="0"/>
              <a:t> als Registerkarten angezeigt. Beim Darüberfahren mit der Maus wird der vollständige Name der Registerkarte als Tooltip angezeigt:</a:t>
            </a:r>
          </a:p>
          <a:p>
            <a:pPr eaLnBrk="1" hangingPunct="1"/>
            <a:endParaRPr lang="de-DE" altLang="de-DE" dirty="0"/>
          </a:p>
          <a:p>
            <a:pPr eaLnBrk="1" hangingPunct="1"/>
            <a:endParaRPr lang="de-DE" altLang="de-DE" dirty="0"/>
          </a:p>
          <a:p>
            <a:pPr eaLnBrk="1" hangingPunct="1"/>
            <a:endParaRPr lang="de-DE" altLang="de-DE" sz="1000" dirty="0"/>
          </a:p>
          <a:p>
            <a:pPr eaLnBrk="1" hangingPunct="1"/>
            <a:r>
              <a:rPr lang="de-DE" altLang="de-DE" dirty="0"/>
              <a:t>Im Reiter Gefährdungsermittlung, wo die Fragen beantwortet werden, werden die Prüflisten untereinander angezeigt, also als eine Liste.</a:t>
            </a:r>
          </a:p>
        </p:txBody>
      </p:sp>
      <p:sp>
        <p:nvSpPr>
          <p:cNvPr id="23555"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Der Prüffall</a:t>
            </a:r>
          </a:p>
        </p:txBody>
      </p:sp>
      <p:pic>
        <p:nvPicPr>
          <p:cNvPr id="7"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556792"/>
            <a:ext cx="4465637" cy="35083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088" y="2708920"/>
            <a:ext cx="4822825" cy="5651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Die Handlungshilfe 4.0</a:t>
            </a:r>
            <a:endParaRPr altLang="de-DE" sz="2600" dirty="0">
              <a:solidFill>
                <a:srgbClr val="FF9900"/>
              </a:solidFill>
            </a:endParaRPr>
          </a:p>
        </p:txBody>
      </p:sp>
      <p:sp>
        <p:nvSpPr>
          <p:cNvPr id="5123" name="Inhaltsplatzhalter 2"/>
          <p:cNvSpPr>
            <a:spLocks noGrp="1"/>
          </p:cNvSpPr>
          <p:nvPr>
            <p:ph idx="4294967295"/>
          </p:nvPr>
        </p:nvSpPr>
        <p:spPr>
          <a:xfrm>
            <a:off x="507339" y="1125538"/>
            <a:ext cx="8928000" cy="4525962"/>
          </a:xfrm>
        </p:spPr>
        <p:txBody>
          <a:bodyPr/>
          <a:lstStyle/>
          <a:p>
            <a:pPr marL="266700" indent="-266700" eaLnBrk="1" hangingPunct="1">
              <a:spcAft>
                <a:spcPts val="1200"/>
              </a:spcAft>
            </a:pPr>
            <a:r>
              <a:rPr altLang="de-DE" b="1" dirty="0"/>
              <a:t>Kontinuität:</a:t>
            </a:r>
            <a:r>
              <a:rPr altLang="de-DE" dirty="0"/>
              <a:t> Mit der Handlungshilfe 3.1 erstellte Inhalte können Sie in die Handlungshilfe 4.0 übernehmen (Altdatenübernahme).</a:t>
            </a:r>
          </a:p>
          <a:p>
            <a:pPr marL="266700" indent="-266700" eaLnBrk="1" hangingPunct="1">
              <a:spcAft>
                <a:spcPts val="1200"/>
              </a:spcAft>
            </a:pPr>
            <a:r>
              <a:rPr altLang="de-DE" b="1" dirty="0"/>
              <a:t>Technologie: </a:t>
            </a:r>
            <a:r>
              <a:rPr altLang="de-DE" dirty="0">
                <a:solidFill>
                  <a:schemeClr val="tx1"/>
                </a:solidFill>
              </a:rPr>
              <a:t>Die HH 4.0 ist ein browserbasiertes Programm, das als VM-/ Serverversion oder </a:t>
            </a:r>
            <a:r>
              <a:rPr lang="de-DE" altLang="de-DE" dirty="0">
                <a:solidFill>
                  <a:schemeClr val="tx1"/>
                </a:solidFill>
              </a:rPr>
              <a:t>Einzelplatz</a:t>
            </a:r>
            <a:r>
              <a:rPr altLang="de-DE" dirty="0">
                <a:solidFill>
                  <a:schemeClr val="tx1"/>
                </a:solidFill>
              </a:rPr>
              <a:t>version installiert werden kann.</a:t>
            </a:r>
          </a:p>
          <a:p>
            <a:pPr marL="266700" indent="-266700" eaLnBrk="1" hangingPunct="1">
              <a:spcAft>
                <a:spcPts val="1200"/>
              </a:spcAft>
            </a:pPr>
            <a:r>
              <a:rPr altLang="de-DE" b="1" dirty="0"/>
              <a:t>Mehrbenutzerbetrieb:</a:t>
            </a:r>
            <a:r>
              <a:rPr altLang="de-DE" dirty="0"/>
              <a:t> </a:t>
            </a:r>
            <a:r>
              <a:rPr altLang="de-DE" dirty="0">
                <a:solidFill>
                  <a:schemeClr val="tx1"/>
                </a:solidFill>
              </a:rPr>
              <a:t>In der VM-/Serverversion können mehrere Benutzende gleichzeitig mit der Anwendung arbeiten.</a:t>
            </a:r>
          </a:p>
          <a:p>
            <a:pPr marL="266700" indent="-266700" eaLnBrk="1" hangingPunct="1">
              <a:spcAft>
                <a:spcPts val="1200"/>
              </a:spcAft>
            </a:pPr>
            <a:r>
              <a:rPr altLang="de-DE" b="1" dirty="0"/>
              <a:t>"Offline" arbeiten:</a:t>
            </a:r>
            <a:r>
              <a:rPr altLang="de-DE" dirty="0"/>
              <a:t> Ist der Zugriff auf ein Netzwerk nicht möglich, können S</a:t>
            </a:r>
            <a:r>
              <a:rPr lang="de-DE" altLang="de-DE" dirty="0"/>
              <a:t>i</a:t>
            </a:r>
            <a:r>
              <a:rPr altLang="de-DE" dirty="0"/>
              <a:t>e mit der </a:t>
            </a:r>
            <a:r>
              <a:rPr lang="de-DE" altLang="de-DE" dirty="0"/>
              <a:t>Einzelplatzinstallation a</a:t>
            </a:r>
            <a:r>
              <a:rPr altLang="de-DE" dirty="0"/>
              <a:t>uch "offline" arbeiten.</a:t>
            </a:r>
          </a:p>
          <a:p>
            <a:pPr marL="266700" indent="-266700" eaLnBrk="1" hangingPunct="1">
              <a:spcAft>
                <a:spcPts val="1200"/>
              </a:spcAft>
            </a:pPr>
            <a:r>
              <a:rPr altLang="de-DE" b="1" dirty="0"/>
              <a:t>Datenaustausch:</a:t>
            </a:r>
            <a:r>
              <a:rPr altLang="de-DE" dirty="0"/>
              <a:t> </a:t>
            </a:r>
            <a:r>
              <a:rPr altLang="de-DE" dirty="0">
                <a:solidFill>
                  <a:schemeClr val="tx1"/>
                </a:solidFill>
              </a:rPr>
              <a:t>Über die Funktionen Import und Export kö</a:t>
            </a:r>
            <a:r>
              <a:rPr lang="de-DE" altLang="de-DE" dirty="0">
                <a:solidFill>
                  <a:schemeClr val="tx1"/>
                </a:solidFill>
              </a:rPr>
              <a:t>nnen Daten zwischen verschiedenen Programminstallationen ausgetauscht werden</a:t>
            </a:r>
            <a:r>
              <a:rPr altLang="de-DE" dirty="0">
                <a:solidFill>
                  <a:schemeClr val="tx1"/>
                </a:solidFill>
              </a:rPr>
              <a:t>.   </a:t>
            </a:r>
            <a:endParaRPr altLang="de-DE" sz="1800" b="1"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919" y="1268760"/>
            <a:ext cx="8666815" cy="466846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79"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Der Prüffall</a:t>
            </a:r>
          </a:p>
        </p:txBody>
      </p:sp>
      <p:sp>
        <p:nvSpPr>
          <p:cNvPr id="24580" name="Line 17"/>
          <p:cNvSpPr>
            <a:spLocks noChangeShapeType="1"/>
          </p:cNvSpPr>
          <p:nvPr/>
        </p:nvSpPr>
        <p:spPr bwMode="auto">
          <a:xfrm>
            <a:off x="3224809" y="5542495"/>
            <a:ext cx="1224135" cy="118057"/>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5605" name="Abgerundetes Rechteck 7"/>
          <p:cNvSpPr>
            <a:spLocks noChangeArrowheads="1"/>
          </p:cNvSpPr>
          <p:nvPr/>
        </p:nvSpPr>
        <p:spPr bwMode="auto">
          <a:xfrm>
            <a:off x="704529" y="5373216"/>
            <a:ext cx="2520280" cy="2873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Registerkarten = Prüflisten</a:t>
            </a:r>
          </a:p>
        </p:txBody>
      </p:sp>
      <p:sp>
        <p:nvSpPr>
          <p:cNvPr id="24582" name="Abgerundetes Rechteck 7"/>
          <p:cNvSpPr>
            <a:spLocks noChangeArrowheads="1"/>
          </p:cNvSpPr>
          <p:nvPr/>
        </p:nvSpPr>
        <p:spPr bwMode="auto">
          <a:xfrm>
            <a:off x="4448944" y="5549991"/>
            <a:ext cx="4536504" cy="33178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4583" name="Abgerundetes Rechteck 7"/>
          <p:cNvSpPr>
            <a:spLocks noChangeArrowheads="1"/>
          </p:cNvSpPr>
          <p:nvPr/>
        </p:nvSpPr>
        <p:spPr bwMode="auto">
          <a:xfrm>
            <a:off x="3927436" y="1498060"/>
            <a:ext cx="2162079" cy="23235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4584" name="Abgerundetes Rechteck 7"/>
          <p:cNvSpPr>
            <a:spLocks noChangeArrowheads="1"/>
          </p:cNvSpPr>
          <p:nvPr/>
        </p:nvSpPr>
        <p:spPr bwMode="auto">
          <a:xfrm>
            <a:off x="1090886" y="3443783"/>
            <a:ext cx="2216517" cy="244066"/>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24585" name="Line 23"/>
          <p:cNvSpPr>
            <a:spLocks noChangeShapeType="1"/>
          </p:cNvSpPr>
          <p:nvPr/>
        </p:nvSpPr>
        <p:spPr bwMode="auto">
          <a:xfrm flipV="1">
            <a:off x="2030485" y="3634817"/>
            <a:ext cx="0" cy="1307689"/>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4586" name="Line 24"/>
          <p:cNvSpPr>
            <a:spLocks noChangeShapeType="1"/>
          </p:cNvSpPr>
          <p:nvPr/>
        </p:nvSpPr>
        <p:spPr bwMode="auto">
          <a:xfrm flipV="1">
            <a:off x="2109596" y="1730417"/>
            <a:ext cx="1979308" cy="321209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25609" name="Abgerundetes Rechteck 7"/>
          <p:cNvSpPr>
            <a:spLocks noChangeArrowheads="1"/>
          </p:cNvSpPr>
          <p:nvPr/>
        </p:nvSpPr>
        <p:spPr bwMode="auto">
          <a:xfrm>
            <a:off x="704528" y="4942508"/>
            <a:ext cx="2106744" cy="2873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a:solidFill>
                  <a:srgbClr val="FF9900"/>
                </a:solidFill>
                <a:sym typeface="Wingdings 3" pitchFamily="18" charset="2"/>
              </a:rPr>
              <a:t> </a:t>
            </a:r>
            <a:r>
              <a:rPr lang="de-DE" altLang="de-DE" sz="1400">
                <a:solidFill>
                  <a:schemeClr val="tx1"/>
                </a:solidFill>
              </a:rPr>
              <a:t>Name des Prüffalls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9552" y="4320133"/>
            <a:ext cx="7839075"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693" y="2649143"/>
            <a:ext cx="8708920" cy="91088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2600" y="5581696"/>
            <a:ext cx="6041819" cy="66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Line 73"/>
          <p:cNvSpPr>
            <a:spLocks noChangeShapeType="1"/>
          </p:cNvSpPr>
          <p:nvPr/>
        </p:nvSpPr>
        <p:spPr bwMode="auto">
          <a:xfrm flipH="1" flipV="1">
            <a:off x="1064567" y="3523007"/>
            <a:ext cx="770931" cy="473109"/>
          </a:xfrm>
          <a:prstGeom prst="line">
            <a:avLst/>
          </a:prstGeom>
          <a:noFill/>
          <a:ln w="28575">
            <a:solidFill>
              <a:srgbClr val="99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 name="Line 73"/>
          <p:cNvSpPr>
            <a:spLocks noChangeShapeType="1"/>
          </p:cNvSpPr>
          <p:nvPr/>
        </p:nvSpPr>
        <p:spPr bwMode="auto">
          <a:xfrm flipH="1" flipV="1">
            <a:off x="8481392" y="2182961"/>
            <a:ext cx="0" cy="852924"/>
          </a:xfrm>
          <a:prstGeom prst="line">
            <a:avLst/>
          </a:prstGeom>
          <a:solidFill>
            <a:schemeClr val="bg1"/>
          </a:solidFill>
          <a:ln w="2857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de-DE" sz="2000">
              <a:solidFill>
                <a:srgbClr val="808080"/>
              </a:solidFill>
            </a:endParaRPr>
          </a:p>
        </p:txBody>
      </p:sp>
      <p:sp>
        <p:nvSpPr>
          <p:cNvPr id="8" name="Line 73"/>
          <p:cNvSpPr>
            <a:spLocks noChangeShapeType="1"/>
          </p:cNvSpPr>
          <p:nvPr/>
        </p:nvSpPr>
        <p:spPr bwMode="auto">
          <a:xfrm flipH="1" flipV="1">
            <a:off x="2072680" y="2121148"/>
            <a:ext cx="0" cy="547924"/>
          </a:xfrm>
          <a:prstGeom prst="line">
            <a:avLst/>
          </a:prstGeom>
          <a:noFill/>
          <a:ln w="28575">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 name="AutoShape 74"/>
          <p:cNvSpPr>
            <a:spLocks noChangeArrowheads="1"/>
          </p:cNvSpPr>
          <p:nvPr/>
        </p:nvSpPr>
        <p:spPr bwMode="auto">
          <a:xfrm>
            <a:off x="776537" y="1844823"/>
            <a:ext cx="2592287" cy="360000"/>
          </a:xfrm>
          <a:prstGeom prst="roundRect">
            <a:avLst>
              <a:gd name="adj" fmla="val 16667"/>
            </a:avLst>
          </a:prstGeom>
          <a:solidFill>
            <a:schemeClr val="bg1"/>
          </a:solidFill>
          <a:ln w="28575">
            <a:solidFill>
              <a:srgbClr val="66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rgbClr val="669900"/>
                </a:solidFill>
              </a:rPr>
              <a:t>Name und Namenszusatz</a:t>
            </a:r>
          </a:p>
        </p:txBody>
      </p:sp>
      <p:sp>
        <p:nvSpPr>
          <p:cNvPr id="10" name="Inhaltsplatzhalter 2"/>
          <p:cNvSpPr>
            <a:spLocks/>
          </p:cNvSpPr>
          <p:nvPr/>
        </p:nvSpPr>
        <p:spPr bwMode="auto">
          <a:xfrm>
            <a:off x="507340" y="1125538"/>
            <a:ext cx="892800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 Kopfzeile besteht aus folgenden Feldern und Schaltflächen:</a:t>
            </a:r>
          </a:p>
        </p:txBody>
      </p:sp>
      <p:sp>
        <p:nvSpPr>
          <p:cNvPr id="11" name="Titel 1"/>
          <p:cNvSpPr>
            <a:spLocks/>
          </p:cNvSpPr>
          <p:nvPr/>
        </p:nvSpPr>
        <p:spPr bwMode="auto">
          <a:xfrm>
            <a:off x="504000" y="333376"/>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Der Prüffall</a:t>
            </a:r>
          </a:p>
        </p:txBody>
      </p:sp>
      <p:sp>
        <p:nvSpPr>
          <p:cNvPr id="12" name="Abgerundetes Rechteck 7"/>
          <p:cNvSpPr>
            <a:spLocks noChangeArrowheads="1"/>
          </p:cNvSpPr>
          <p:nvPr/>
        </p:nvSpPr>
        <p:spPr bwMode="auto">
          <a:xfrm>
            <a:off x="6393160" y="3039668"/>
            <a:ext cx="2811800" cy="289060"/>
          </a:xfrm>
          <a:prstGeom prst="roundRect">
            <a:avLst>
              <a:gd name="adj" fmla="val 16667"/>
            </a:avLst>
          </a:prstGeom>
          <a:noFill/>
          <a:ln w="28575" algn="ctr">
            <a:solidFill>
              <a:srgbClr val="0000FF"/>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3" name="Abgerundetes Rechteck 7"/>
          <p:cNvSpPr>
            <a:spLocks noChangeArrowheads="1"/>
          </p:cNvSpPr>
          <p:nvPr/>
        </p:nvSpPr>
        <p:spPr bwMode="auto">
          <a:xfrm>
            <a:off x="636693" y="2669072"/>
            <a:ext cx="8568267" cy="301625"/>
          </a:xfrm>
          <a:prstGeom prst="roundRect">
            <a:avLst>
              <a:gd name="adj" fmla="val 16667"/>
            </a:avLst>
          </a:prstGeom>
          <a:noFill/>
          <a:ln w="28575" algn="ctr">
            <a:solidFill>
              <a:srgbClr val="6699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
        <p:nvSpPr>
          <p:cNvPr id="14" name="Abgerundetes Rechteck 7"/>
          <p:cNvSpPr>
            <a:spLocks noChangeArrowheads="1"/>
          </p:cNvSpPr>
          <p:nvPr/>
        </p:nvSpPr>
        <p:spPr bwMode="auto">
          <a:xfrm>
            <a:off x="1475720" y="3059988"/>
            <a:ext cx="881400" cy="441460"/>
          </a:xfrm>
          <a:prstGeom prst="roundRect">
            <a:avLst>
              <a:gd name="adj" fmla="val 16667"/>
            </a:avLst>
          </a:prstGeom>
          <a:noFill/>
          <a:ln w="28575">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ltLang="de-DE"/>
          </a:p>
        </p:txBody>
      </p:sp>
      <p:sp>
        <p:nvSpPr>
          <p:cNvPr id="15" name="Abgerundetes Rechteck 7"/>
          <p:cNvSpPr>
            <a:spLocks noChangeArrowheads="1"/>
          </p:cNvSpPr>
          <p:nvPr/>
        </p:nvSpPr>
        <p:spPr bwMode="auto">
          <a:xfrm>
            <a:off x="632520" y="3081548"/>
            <a:ext cx="720080" cy="441460"/>
          </a:xfrm>
          <a:prstGeom prst="roundRect">
            <a:avLst>
              <a:gd name="adj" fmla="val 16667"/>
            </a:avLst>
          </a:prstGeom>
          <a:noFill/>
          <a:ln w="28575" algn="ctr">
            <a:solidFill>
              <a:srgbClr val="9900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spcAft>
                <a:spcPts val="600"/>
              </a:spcAft>
              <a:buClr>
                <a:srgbClr val="BCCC1A"/>
              </a:buClr>
              <a:buFont typeface="Arial" charset="0"/>
              <a:buNone/>
            </a:pPr>
            <a:endParaRPr lang="de-DE" altLang="de-DE" sz="1400">
              <a:solidFill>
                <a:srgbClr val="7F328E"/>
              </a:solidFill>
            </a:endParaRPr>
          </a:p>
        </p:txBody>
      </p:sp>
      <p:sp>
        <p:nvSpPr>
          <p:cNvPr id="16" name="AutoShape 74"/>
          <p:cNvSpPr>
            <a:spLocks noChangeArrowheads="1"/>
          </p:cNvSpPr>
          <p:nvPr/>
        </p:nvSpPr>
        <p:spPr bwMode="auto">
          <a:xfrm>
            <a:off x="7799060" y="1844823"/>
            <a:ext cx="1474419" cy="360000"/>
          </a:xfrm>
          <a:prstGeom prst="roundRect">
            <a:avLst>
              <a:gd name="adj" fmla="val 16667"/>
            </a:avLst>
          </a:prstGeom>
          <a:solidFill>
            <a:schemeClr val="bg1"/>
          </a:solidFill>
          <a:ln w="2857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sz="1600" dirty="0">
                <a:solidFill>
                  <a:srgbClr val="0000FF"/>
                </a:solidFill>
              </a:rPr>
              <a:t>Wiedervorlage</a:t>
            </a:r>
          </a:p>
        </p:txBody>
      </p:sp>
      <p:sp>
        <p:nvSpPr>
          <p:cNvPr id="17" name="Oval 9"/>
          <p:cNvSpPr>
            <a:spLocks noChangeAspect="1" noChangeArrowheads="1"/>
          </p:cNvSpPr>
          <p:nvPr/>
        </p:nvSpPr>
        <p:spPr bwMode="auto">
          <a:xfrm>
            <a:off x="1399704" y="4261023"/>
            <a:ext cx="417909" cy="392113"/>
          </a:xfrm>
          <a:prstGeom prst="ellipse">
            <a:avLst/>
          </a:prstGeom>
          <a:noFill/>
          <a:ln w="28575">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8" name="AutoShape 74"/>
          <p:cNvSpPr>
            <a:spLocks noChangeArrowheads="1"/>
          </p:cNvSpPr>
          <p:nvPr/>
        </p:nvSpPr>
        <p:spPr bwMode="auto">
          <a:xfrm>
            <a:off x="1878276" y="3996117"/>
            <a:ext cx="4082836" cy="360000"/>
          </a:xfrm>
          <a:prstGeom prst="roundRect">
            <a:avLst>
              <a:gd name="adj" fmla="val 16667"/>
            </a:avLst>
          </a:prstGeom>
          <a:solidFill>
            <a:schemeClr val="bg1"/>
          </a:solidFill>
          <a:ln w="28575">
            <a:solidFill>
              <a:srgbClr val="99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de-DE" altLang="de-DE" sz="1600" dirty="0">
                <a:solidFill>
                  <a:srgbClr val="990000"/>
                </a:solidFill>
              </a:rPr>
              <a:t>Pfadanzeige (und ggf. Veraltet-Information)</a:t>
            </a:r>
          </a:p>
        </p:txBody>
      </p:sp>
      <p:sp>
        <p:nvSpPr>
          <p:cNvPr id="19" name="Line 73"/>
          <p:cNvSpPr>
            <a:spLocks noChangeShapeType="1"/>
          </p:cNvSpPr>
          <p:nvPr/>
        </p:nvSpPr>
        <p:spPr bwMode="auto">
          <a:xfrm flipV="1">
            <a:off x="2357120" y="2182961"/>
            <a:ext cx="3171944" cy="1026856"/>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 name="AutoShape 74"/>
          <p:cNvSpPr>
            <a:spLocks noChangeArrowheads="1"/>
          </p:cNvSpPr>
          <p:nvPr/>
        </p:nvSpPr>
        <p:spPr bwMode="auto">
          <a:xfrm>
            <a:off x="4257344" y="1844823"/>
            <a:ext cx="2639871" cy="360000"/>
          </a:xfrm>
          <a:prstGeom prst="roundRect">
            <a:avLst>
              <a:gd name="adj" fmla="val 16667"/>
            </a:avLst>
          </a:prstGeom>
          <a:solidFill>
            <a:schemeClr val="bg1"/>
          </a:solidFill>
          <a:ln w="285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algn="ctr" eaLnBrk="1" hangingPunct="1">
              <a:spcAft>
                <a:spcPct val="0"/>
              </a:spcAft>
              <a:buClrTx/>
              <a:buFontTx/>
              <a:buNone/>
            </a:pPr>
            <a:r>
              <a:rPr lang="de-DE" altLang="de-DE" sz="1600" dirty="0">
                <a:solidFill>
                  <a:srgbClr val="FF9900"/>
                </a:solidFill>
              </a:rPr>
              <a:t>Lese-/Bearbeitungsmodus</a:t>
            </a:r>
            <a:endParaRPr lang="de-DE" altLang="de-DE" sz="1600" dirty="0">
              <a:solidFill>
                <a:srgbClr val="669900"/>
              </a:solidFill>
            </a:endParaRPr>
          </a:p>
        </p:txBody>
      </p:sp>
      <p:sp>
        <p:nvSpPr>
          <p:cNvPr id="22" name="Oval 9"/>
          <p:cNvSpPr>
            <a:spLocks noChangeAspect="1" noChangeArrowheads="1"/>
          </p:cNvSpPr>
          <p:nvPr/>
        </p:nvSpPr>
        <p:spPr bwMode="auto">
          <a:xfrm>
            <a:off x="1575910" y="5557167"/>
            <a:ext cx="417909" cy="392113"/>
          </a:xfrm>
          <a:prstGeom prst="ellipse">
            <a:avLst/>
          </a:prstGeom>
          <a:noFill/>
          <a:ln w="28575">
            <a:solidFill>
              <a:srgbClr val="99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extLst>
      <p:ext uri="{BB962C8B-B14F-4D97-AF65-F5344CB8AC3E}">
        <p14:creationId xmlns:p14="http://schemas.microsoft.com/office/powerpoint/2010/main" val="3442290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2492896"/>
            <a:ext cx="8697913" cy="325888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Stammdaten</a:t>
            </a:r>
          </a:p>
        </p:txBody>
      </p:sp>
      <p:sp>
        <p:nvSpPr>
          <p:cNvPr id="25604" name="Inhaltsplatzhalter 2"/>
          <p:cNvSpPr>
            <a:spLocks/>
          </p:cNvSpPr>
          <p:nvPr/>
        </p:nvSpPr>
        <p:spPr bwMode="auto">
          <a:xfrm>
            <a:off x="507339" y="1125541"/>
            <a:ext cx="892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Zu jedem Prüffall, Ordner, Arbeitsplaner und jeder Organisationseinheit gehören Stammdaten. Sie sind wichtig für die spätere Zuordnung der dokumentierten Gefährdung in der Maßnahmenverwaltung und im Druck.</a:t>
            </a:r>
          </a:p>
        </p:txBody>
      </p:sp>
      <p:sp>
        <p:nvSpPr>
          <p:cNvPr id="25605" name="Abgerundetes Rechteck 7"/>
          <p:cNvSpPr>
            <a:spLocks noChangeArrowheads="1"/>
          </p:cNvSpPr>
          <p:nvPr/>
        </p:nvSpPr>
        <p:spPr bwMode="auto">
          <a:xfrm>
            <a:off x="4025589" y="2524254"/>
            <a:ext cx="1016523" cy="30003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405" y="3212976"/>
            <a:ext cx="8633395" cy="280305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987" y="3161987"/>
            <a:ext cx="8664875" cy="293130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27"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Notizen, Vorworte und </a:t>
            </a:r>
            <a:r>
              <a:rPr lang="de-DE" altLang="de-DE" sz="2600" b="1" dirty="0"/>
              <a:t>Dokumente</a:t>
            </a:r>
          </a:p>
        </p:txBody>
      </p:sp>
      <p:sp>
        <p:nvSpPr>
          <p:cNvPr id="26628" name="Inhaltsplatzhalter 2"/>
          <p:cNvSpPr>
            <a:spLocks/>
          </p:cNvSpPr>
          <p:nvPr/>
        </p:nvSpPr>
        <p:spPr bwMode="auto">
          <a:xfrm>
            <a:off x="507339" y="1125541"/>
            <a:ext cx="892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Jedem Ordner und Prüffall können weitere Informationen beigefügt werden. </a:t>
            </a:r>
            <a:r>
              <a:rPr lang="de-DE" altLang="de-DE" dirty="0"/>
              <a:t>Sie werden nicht im Strukturbaum angezeigt, sondern im Arbeitsbereich. </a:t>
            </a:r>
          </a:p>
          <a:p>
            <a:pPr eaLnBrk="1" hangingPunct="1"/>
            <a:r>
              <a:rPr lang="de-DE" altLang="de-DE" dirty="0">
                <a:solidFill>
                  <a:schemeClr val="tx2"/>
                </a:solidFill>
              </a:rPr>
              <a:t>Einigen Prüffällen sind bereits von Haus aus Dokumente zugefügt.</a:t>
            </a:r>
          </a:p>
          <a:p>
            <a:pPr eaLnBrk="1" hangingPunct="1"/>
            <a:r>
              <a:rPr lang="de-DE" altLang="de-DE" dirty="0">
                <a:solidFill>
                  <a:schemeClr val="tx2"/>
                </a:solidFill>
              </a:rPr>
              <a:t>Ein Klammerzusatz im Reiter zeigt an, dass bzw. wie viele Dokumente hinterlegt sind. Notizeneinträge werden als </a:t>
            </a:r>
            <a:r>
              <a:rPr lang="de-DE" altLang="de-DE" u="sng" dirty="0">
                <a:solidFill>
                  <a:schemeClr val="tx2"/>
                </a:solidFill>
              </a:rPr>
              <a:t>eine</a:t>
            </a:r>
            <a:r>
              <a:rPr lang="de-DE" altLang="de-DE" dirty="0">
                <a:solidFill>
                  <a:schemeClr val="tx2"/>
                </a:solidFill>
              </a:rPr>
              <a:t> Notiz (1) angezeigt.</a:t>
            </a:r>
          </a:p>
        </p:txBody>
      </p:sp>
      <p:sp>
        <p:nvSpPr>
          <p:cNvPr id="26629" name="Abgerundetes Rechteck 7"/>
          <p:cNvSpPr>
            <a:spLocks noChangeArrowheads="1"/>
          </p:cNvSpPr>
          <p:nvPr/>
        </p:nvSpPr>
        <p:spPr bwMode="auto">
          <a:xfrm>
            <a:off x="5756240" y="3212976"/>
            <a:ext cx="2607057" cy="28733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7F328E"/>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270" y="4980012"/>
            <a:ext cx="7059613" cy="125730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1" name="Inhaltsplatzhalter 2"/>
          <p:cNvSpPr>
            <a:spLocks/>
          </p:cNvSpPr>
          <p:nvPr/>
        </p:nvSpPr>
        <p:spPr bwMode="auto">
          <a:xfrm>
            <a:off x="507339" y="1125541"/>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Es gibt 4 Arten von Dokumenten:</a:t>
            </a:r>
          </a:p>
          <a:p>
            <a:pPr eaLnBrk="1" hangingPunct="1">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Dokumente, die zur Prüfliste (aus dem Inhalt) gehören. Sie tragen wie</a:t>
            </a:r>
            <a:br>
              <a:rPr lang="de-DE" altLang="de-DE" dirty="0">
                <a:solidFill>
                  <a:schemeClr val="tx1"/>
                </a:solidFill>
                <a:sym typeface="Wingdings 3" pitchFamily="18" charset="2"/>
              </a:rPr>
            </a:br>
            <a:r>
              <a:rPr lang="de-DE" altLang="de-DE" dirty="0">
                <a:solidFill>
                  <a:schemeClr val="tx1"/>
                </a:solidFill>
                <a:sym typeface="Wingdings 3" pitchFamily="18" charset="2"/>
              </a:rPr>
              <a:t>    die Prüfliste einen sechsstelligen Redaktionsstand (MM/JJJJ)</a:t>
            </a:r>
            <a:r>
              <a:rPr lang="de-DE" altLang="de-DE" dirty="0"/>
              <a:t>.</a:t>
            </a:r>
          </a:p>
          <a:p>
            <a:pPr eaLnBrk="1" hangingPunct="1">
              <a:buNone/>
            </a:pPr>
            <a:r>
              <a:rPr lang="de-DE" altLang="de-DE" dirty="0">
                <a:solidFill>
                  <a:srgbClr val="FF9900"/>
                </a:solidFill>
                <a:sym typeface="Wingdings 3" pitchFamily="18" charset="2"/>
              </a:rPr>
              <a:t>	 </a:t>
            </a:r>
            <a:r>
              <a:rPr lang="de-DE" altLang="de-DE" dirty="0">
                <a:solidFill>
                  <a:schemeClr val="tx1"/>
                </a:solidFill>
                <a:sym typeface="Wingdings 3" pitchFamily="18" charset="2"/>
              </a:rPr>
              <a:t> </a:t>
            </a:r>
            <a:r>
              <a:rPr lang="de-DE" altLang="de-DE" dirty="0"/>
              <a:t>Dokumente, die aus dem Betriebsspezifischen Inhalt in einen </a:t>
            </a:r>
            <a:br>
              <a:rPr lang="de-DE" altLang="de-DE" dirty="0"/>
            </a:br>
            <a:r>
              <a:rPr lang="de-DE" altLang="de-DE" dirty="0"/>
              <a:t>    Arbeitsplaner (Ordner) übernommen werden. Sie werden als Link  </a:t>
            </a:r>
            <a:br>
              <a:rPr lang="de-DE" altLang="de-DE" dirty="0"/>
            </a:br>
            <a:r>
              <a:rPr lang="de-DE" altLang="de-DE" dirty="0"/>
              <a:t>    angelegt, um ihre Aktualität sicherzustellen.</a:t>
            </a:r>
          </a:p>
          <a:p>
            <a:pPr eaLnBrk="1" hangingPunct="1">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Hochgeladene </a:t>
            </a:r>
            <a:r>
              <a:rPr lang="de-DE" altLang="de-DE" dirty="0"/>
              <a:t>Externe Dokumente. Änderungen können nur außerhalb </a:t>
            </a:r>
            <a:br>
              <a:rPr lang="de-DE" altLang="de-DE" dirty="0"/>
            </a:br>
            <a:r>
              <a:rPr lang="de-DE" altLang="de-DE" dirty="0"/>
              <a:t>    des Programms gespeichert werden. Das geänderte Dokument muss </a:t>
            </a:r>
            <a:br>
              <a:rPr lang="de-DE" altLang="de-DE" dirty="0"/>
            </a:br>
            <a:r>
              <a:rPr lang="de-DE" altLang="de-DE" dirty="0"/>
              <a:t>    neu hochgeladen werden.</a:t>
            </a:r>
          </a:p>
          <a:p>
            <a:pPr eaLnBrk="1" hangingPunct="1">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solidFill>
                  <a:schemeClr val="tx1"/>
                </a:solidFill>
              </a:rPr>
              <a:t>Interne Dokumente werden mit dem Programm-Editor erstellt. </a:t>
            </a:r>
            <a:br>
              <a:rPr lang="de-DE" altLang="de-DE" dirty="0">
                <a:solidFill>
                  <a:schemeClr val="tx1"/>
                </a:solidFill>
              </a:rPr>
            </a:br>
            <a:r>
              <a:rPr lang="de-DE" altLang="de-DE" dirty="0">
                <a:solidFill>
                  <a:schemeClr val="tx1"/>
                </a:solidFill>
              </a:rPr>
              <a:t>    Änderungen werden direkt im Programm gespeichert.</a:t>
            </a:r>
          </a:p>
          <a:p>
            <a:pPr eaLnBrk="1" hangingPunct="1"/>
            <a:endParaRPr lang="de-DE" altLang="de-DE" dirty="0"/>
          </a:p>
          <a:p>
            <a:pPr eaLnBrk="1" hangingPunct="1"/>
            <a:endParaRPr lang="de-DE" altLang="de-DE" dirty="0"/>
          </a:p>
        </p:txBody>
      </p:sp>
      <p:sp>
        <p:nvSpPr>
          <p:cNvPr id="27652"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Dokumente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344" y="2671722"/>
            <a:ext cx="8127444" cy="356171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675" name="Rectangle 2"/>
          <p:cNvSpPr>
            <a:spLocks noGrp="1"/>
          </p:cNvSpPr>
          <p:nvPr>
            <p:ph type="title" idx="4294967295"/>
          </p:nvPr>
        </p:nvSpPr>
        <p:spPr>
          <a:xfrm>
            <a:off x="504000" y="333378"/>
            <a:ext cx="881393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      Startseite; zuletzt bearbeiteter Prüffall</a:t>
            </a:r>
          </a:p>
        </p:txBody>
      </p:sp>
      <p:sp>
        <p:nvSpPr>
          <p:cNvPr id="28676" name="Inhaltsplatzhalter 2"/>
          <p:cNvSpPr>
            <a:spLocks/>
          </p:cNvSpPr>
          <p:nvPr/>
        </p:nvSpPr>
        <p:spPr bwMode="auto">
          <a:xfrm>
            <a:off x="507339" y="1125541"/>
            <a:ext cx="8928000"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Bild und Text der Startseite können durch die IT geändert werden.  </a:t>
            </a:r>
          </a:p>
          <a:p>
            <a:pPr eaLnBrk="1" hangingPunct="1"/>
            <a:r>
              <a:rPr lang="de-DE" altLang="de-DE" dirty="0"/>
              <a:t>Auf der Startseite wird der von Ihnen zuletzt inhaltlich bearbeitete Prüffall angezeigt sowie dessen letzte Änderung im Strukturbaum (angelegt, verschoben oder umbenannt).</a:t>
            </a:r>
          </a:p>
        </p:txBody>
      </p:sp>
      <p:sp>
        <p:nvSpPr>
          <p:cNvPr id="14" name="Oval 9"/>
          <p:cNvSpPr>
            <a:spLocks noChangeArrowheads="1"/>
          </p:cNvSpPr>
          <p:nvPr/>
        </p:nvSpPr>
        <p:spPr bwMode="auto">
          <a:xfrm>
            <a:off x="623105" y="2573684"/>
            <a:ext cx="360363" cy="360363"/>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5" name="Abgerundetes Rechteck 8"/>
          <p:cNvSpPr>
            <a:spLocks noChangeArrowheads="1"/>
          </p:cNvSpPr>
          <p:nvPr/>
        </p:nvSpPr>
        <p:spPr bwMode="auto">
          <a:xfrm>
            <a:off x="3368824" y="5749949"/>
            <a:ext cx="5040759" cy="415355"/>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pic>
        <p:nvPicPr>
          <p:cNvPr id="4813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988" y="423133"/>
            <a:ext cx="338328" cy="3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956" y="1268760"/>
            <a:ext cx="8679657" cy="492720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699" name="Rectangle 3"/>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      Strukturbereich aus-/einblenden</a:t>
            </a:r>
          </a:p>
        </p:txBody>
      </p:sp>
      <p:pic>
        <p:nvPicPr>
          <p:cNvPr id="4915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757" y="424800"/>
            <a:ext cx="338328" cy="3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Oval 9"/>
          <p:cNvSpPr>
            <a:spLocks noChangeAspect="1" noChangeArrowheads="1"/>
          </p:cNvSpPr>
          <p:nvPr/>
        </p:nvSpPr>
        <p:spPr bwMode="auto">
          <a:xfrm>
            <a:off x="1218700" y="1220726"/>
            <a:ext cx="324000" cy="324000"/>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      Suchen über die Hauptmenüleiste</a:t>
            </a:r>
          </a:p>
        </p:txBody>
      </p:sp>
      <p:sp>
        <p:nvSpPr>
          <p:cNvPr id="30724" name="Inhaltsplatzhalter 2"/>
          <p:cNvSpPr>
            <a:spLocks/>
          </p:cNvSpPr>
          <p:nvPr/>
        </p:nvSpPr>
        <p:spPr bwMode="auto">
          <a:xfrm>
            <a:off x="507339" y="1125538"/>
            <a:ext cx="8928000"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Diese Suche dient der Information über vorhandene Prüflisten und Fragen. Die Suche nach selbst formulierten Gefährdungen und festgelegten Maßnahmen ist nicht hier möglich, sondern in der Maßnahmenverwaltung.</a:t>
            </a:r>
          </a:p>
          <a:p>
            <a:pPr eaLnBrk="1" hangingPunct="1"/>
            <a:r>
              <a:rPr lang="de-DE" altLang="de-DE" dirty="0"/>
              <a:t>Gesucht wird in den Spalten „Prüffrage“, „Gefährdung/Belastung/Mangel“ und „Schutzziel/Quelle“ sowie nach den Namen von Ordnern, Prüffällen und Prüflisten einschließlich Namenszusatz.</a:t>
            </a:r>
          </a:p>
          <a:p>
            <a:pPr eaLnBrk="1" hangingPunct="1"/>
            <a:r>
              <a:rPr lang="de-DE" altLang="de-DE" dirty="0"/>
              <a:t>Als Suchbegriff können Sie beliebige Teilbegriffe mit mindestens 3 Zeichen eingeben, auch gleichzeitig mehrere Begriffe.</a:t>
            </a:r>
          </a:p>
        </p:txBody>
      </p:sp>
      <p:pic>
        <p:nvPicPr>
          <p:cNvPr id="501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252" y="424800"/>
            <a:ext cx="338328" cy="3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81"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61252" y="4070667"/>
            <a:ext cx="8644674" cy="213104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434" y="3356992"/>
            <a:ext cx="6697830" cy="270209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3" name="Rectangle 3"/>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      Suchen über die Hauptmenüleiste</a:t>
            </a:r>
          </a:p>
        </p:txBody>
      </p:sp>
      <p:sp>
        <p:nvSpPr>
          <p:cNvPr id="30724" name="Inhaltsplatzhalter 2"/>
          <p:cNvSpPr>
            <a:spLocks/>
          </p:cNvSpPr>
          <p:nvPr/>
        </p:nvSpPr>
        <p:spPr bwMode="auto">
          <a:xfrm>
            <a:off x="507339" y="1125538"/>
            <a:ext cx="8928000"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Sie können auswählen, in welchen Strukturbereichen gesucht werden soll und wie viele Ergebnisse angezeigt werden sollen.</a:t>
            </a:r>
          </a:p>
          <a:p>
            <a:pPr eaLnBrk="1" hangingPunct="1"/>
            <a:r>
              <a:rPr lang="de-DE" altLang="de-DE" dirty="0"/>
              <a:t>Je mehr Elemente die Datenbank enthält, umso länger benötigt das Programm für die Anzeige der Suchergebnisse. Je weniger angezeigt werden soll, desto schneller geht die Suche. Findet das Programm mehr Ergebnisse als das eingestellte Limit, erscheint eine Meldung.</a:t>
            </a:r>
          </a:p>
          <a:p>
            <a:pPr eaLnBrk="1" hangingPunct="1"/>
            <a:endParaRPr lang="de-DE" altLang="de-DE" dirty="0"/>
          </a:p>
        </p:txBody>
      </p:sp>
      <p:pic>
        <p:nvPicPr>
          <p:cNvPr id="5017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252" y="424800"/>
            <a:ext cx="338328" cy="3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3475" y="5115842"/>
            <a:ext cx="5877797" cy="1121446"/>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95372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nhaltsplatzhalter 2"/>
          <p:cNvSpPr>
            <a:spLocks/>
          </p:cNvSpPr>
          <p:nvPr/>
        </p:nvSpPr>
        <p:spPr bwMode="auto">
          <a:xfrm>
            <a:off x="519071" y="1124744"/>
            <a:ext cx="8928000"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t>Die Ergebnisse werden in ihrem jeweiligen Strukturbereich angezeigt. Ein Strukturbereich ohne Treffer ist ausgegraut.</a:t>
            </a:r>
          </a:p>
          <a:p>
            <a:pPr eaLnBrk="1" hangingPunct="1"/>
            <a:r>
              <a:rPr lang="de-DE" altLang="de-DE" dirty="0"/>
              <a:t>Beim Überfahren der Ergebnisse mit der Maus zeigt der </a:t>
            </a:r>
            <a:r>
              <a:rPr lang="de-DE" altLang="de-DE" dirty="0">
                <a:solidFill>
                  <a:schemeClr val="tx1"/>
                </a:solidFill>
              </a:rPr>
              <a:t>Tooltip den Ablagepfad. Beim </a:t>
            </a:r>
            <a:r>
              <a:rPr lang="de-DE" altLang="de-DE" dirty="0"/>
              <a:t>Anklicken eines Suchergebnisses öffnet sich im Hintergrund im Strukturbaum der Prüffall.</a:t>
            </a:r>
          </a:p>
        </p:txBody>
      </p:sp>
      <p:sp>
        <p:nvSpPr>
          <p:cNvPr id="30723" name="Rectangle 3"/>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      Suchen über die Hauptmenüleiste</a:t>
            </a:r>
          </a:p>
        </p:txBody>
      </p:sp>
      <p:pic>
        <p:nvPicPr>
          <p:cNvPr id="501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252" y="424800"/>
            <a:ext cx="338328" cy="3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620" y="2933700"/>
            <a:ext cx="8486935" cy="330510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3639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sz="2600" dirty="0">
                <a:solidFill>
                  <a:schemeClr val="tx1"/>
                </a:solidFill>
              </a:rPr>
              <a:t>Aufbau und Funktionen des Programms</a:t>
            </a:r>
          </a:p>
        </p:txBody>
      </p:sp>
      <p:sp>
        <p:nvSpPr>
          <p:cNvPr id="7171" name="Inhaltsplatzhalter 2"/>
          <p:cNvSpPr>
            <a:spLocks noGrp="1"/>
          </p:cNvSpPr>
          <p:nvPr>
            <p:ph idx="1"/>
          </p:nvPr>
        </p:nvSpPr>
        <p:spPr>
          <a:xfrm>
            <a:off x="507339" y="1125541"/>
            <a:ext cx="8928000" cy="4897437"/>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266700" indent="-266700" eaLnBrk="1" hangingPunct="1">
              <a:spcAft>
                <a:spcPts val="1200"/>
              </a:spcAft>
            </a:pPr>
            <a:r>
              <a:rPr altLang="de-DE" b="1" dirty="0"/>
              <a:t>Benutzerrollen:</a:t>
            </a:r>
            <a:r>
              <a:rPr altLang="de-DE" dirty="0"/>
              <a:t> Es gibt 4 verschiedene Rollen mit unterschiedlichen Schreibrechten sowie mit Leserechten.</a:t>
            </a:r>
          </a:p>
          <a:p>
            <a:pPr marL="266700" indent="-266700" eaLnBrk="1" hangingPunct="1">
              <a:spcAft>
                <a:spcPts val="1200"/>
              </a:spcAft>
            </a:pPr>
            <a:r>
              <a:rPr altLang="de-DE" b="1" dirty="0"/>
              <a:t>Strukturbereiche:</a:t>
            </a:r>
            <a:r>
              <a:rPr altLang="de-DE" dirty="0"/>
              <a:t> Das Programm ist in 5 Bereiche unterteilt, in denen Inhalte angezeigt, bearbeitet oder archiviert werden können.</a:t>
            </a:r>
          </a:p>
          <a:p>
            <a:pPr marL="266700" indent="-266700" eaLnBrk="1" hangingPunct="1">
              <a:spcAft>
                <a:spcPts val="1200"/>
              </a:spcAft>
            </a:pPr>
            <a:r>
              <a:rPr altLang="de-DE" b="1" dirty="0"/>
              <a:t>Prüflistenmanagement: </a:t>
            </a:r>
            <a:r>
              <a:rPr altLang="de-DE" dirty="0">
                <a:solidFill>
                  <a:schemeClr val="tx1"/>
                </a:solidFill>
              </a:rPr>
              <a:t>Stammdaten, Prüflisten, Notizen und Dokumente sind in einem Prüffall zusammengefasst.</a:t>
            </a:r>
          </a:p>
          <a:p>
            <a:pPr marL="266700" indent="-266700" eaLnBrk="1" hangingPunct="1">
              <a:spcAft>
                <a:spcPts val="1200"/>
              </a:spcAft>
            </a:pPr>
            <a:r>
              <a:rPr altLang="de-DE" b="1" dirty="0"/>
              <a:t>Individualität:</a:t>
            </a:r>
            <a:r>
              <a:rPr altLang="de-DE" dirty="0"/>
              <a:t> Prüflisten können Sie flexibel um eigene Fragen oder Fragen aus anderen Listen ergänzen.</a:t>
            </a:r>
          </a:p>
          <a:p>
            <a:pPr marL="266700" indent="-266700" eaLnBrk="1" hangingPunct="1">
              <a:spcAft>
                <a:spcPts val="1200"/>
              </a:spcAft>
            </a:pPr>
            <a:r>
              <a:rPr altLang="de-DE" b="1" dirty="0"/>
              <a:t>Risikobewertung:</a:t>
            </a:r>
            <a:r>
              <a:rPr altLang="de-DE" dirty="0"/>
              <a:t> Sie können zu jeder Gefährdung die Risikobewertung dokumentieren.</a:t>
            </a:r>
          </a:p>
          <a:p>
            <a:pPr marL="266700" indent="-266700" eaLnBrk="1" hangingPunct="1">
              <a:spcAft>
                <a:spcPts val="1200"/>
              </a:spcAft>
            </a:pPr>
            <a:r>
              <a:rPr altLang="de-DE" b="1" dirty="0"/>
              <a:t>Maßnahmenverwaltung:</a:t>
            </a:r>
            <a:r>
              <a:rPr altLang="de-DE" dirty="0"/>
              <a:t> Gefährdungen, Maßnahmen usw. können Sie nach ausgewählten Kriterien in Filtern speichern, sodass diese Zusammenstellungen bei Änderungen immer aktuell bleiben.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Suchen mit der Browser-Suchfunktion</a:t>
            </a:r>
          </a:p>
        </p:txBody>
      </p:sp>
      <p:sp>
        <p:nvSpPr>
          <p:cNvPr id="33796" name="Inhaltsplatzhalter 2"/>
          <p:cNvSpPr>
            <a:spLocks/>
          </p:cNvSpPr>
          <p:nvPr/>
        </p:nvSpPr>
        <p:spPr bwMode="auto">
          <a:xfrm>
            <a:off x="507339" y="1125538"/>
            <a:ext cx="6245861"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Unabhängig vom Programm können Sie auch auf die Suchfunktion des Browsers (Strg + F) zurückgreifen. Damit können Sie die gesamte Benutzeroberfläche des Programms durchsuchen.</a:t>
            </a:r>
          </a:p>
        </p:txBody>
      </p:sp>
      <p:pic>
        <p:nvPicPr>
          <p:cNvPr id="4813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4167" y="2803478"/>
            <a:ext cx="6943129" cy="302582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7217" y="1278309"/>
            <a:ext cx="2401764" cy="495220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0" y="2771904"/>
            <a:ext cx="3246056" cy="346538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2" name="Rectangle 2"/>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Erläuterungen</a:t>
            </a:r>
          </a:p>
        </p:txBody>
      </p:sp>
      <p:sp>
        <p:nvSpPr>
          <p:cNvPr id="35845" name="Inhaltsplatzhalter 2"/>
          <p:cNvSpPr>
            <a:spLocks/>
          </p:cNvSpPr>
          <p:nvPr/>
        </p:nvSpPr>
        <p:spPr bwMode="auto">
          <a:xfrm>
            <a:off x="507341" y="1125538"/>
            <a:ext cx="892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In vielen Prüffragen werden bestimmte Begriffe erläutert. Diese Erläuterungen sind auch zusammengefasst einsehbar.</a:t>
            </a:r>
          </a:p>
          <a:p>
            <a:pPr eaLnBrk="1" hangingPunct="1"/>
            <a:r>
              <a:rPr lang="de-DE" altLang="de-DE" b="1" dirty="0">
                <a:solidFill>
                  <a:schemeClr val="tx2"/>
                </a:solidFill>
              </a:rPr>
              <a:t>Hinweis:</a:t>
            </a:r>
            <a:r>
              <a:rPr lang="de-DE" altLang="de-DE" dirty="0">
                <a:solidFill>
                  <a:schemeClr val="tx1"/>
                </a:solidFill>
              </a:rPr>
              <a:t> Häufig sind die Erläuterungen sehr prüffragenspezifisch und deshalb nur im Zusammenhang mit der Frage zu betrachten.</a:t>
            </a:r>
          </a:p>
        </p:txBody>
      </p:sp>
      <p:pic>
        <p:nvPicPr>
          <p:cNvPr id="501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9828" y="2780928"/>
            <a:ext cx="5251445" cy="345636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649" y="3429001"/>
            <a:ext cx="3377836" cy="278998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Inhaltsplatzhalter 2"/>
          <p:cNvSpPr>
            <a:spLocks/>
          </p:cNvSpPr>
          <p:nvPr/>
        </p:nvSpPr>
        <p:spPr bwMode="auto">
          <a:xfrm>
            <a:off x="507339" y="1125541"/>
            <a:ext cx="8928000" cy="1366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Der Strukturbaum wird ab dem markierten Strukturelement gedruckt. Es stehen mehrere Druckvarianten zur Auswahl</a:t>
            </a:r>
            <a:r>
              <a:rPr lang="de-DE" altLang="de-DE" dirty="0"/>
              <a:t>:</a:t>
            </a:r>
          </a:p>
          <a:p>
            <a:pPr eaLnBrk="1" hangingPunct="1">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a:t>
            </a:r>
            <a:r>
              <a:rPr lang="de-DE" altLang="de-DE" dirty="0"/>
              <a:t>Hoch- oder Querformat</a:t>
            </a:r>
          </a:p>
          <a:p>
            <a:pPr eaLnBrk="1" hangingPunct="1">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a:t>
            </a:r>
            <a:r>
              <a:rPr lang="de-DE" altLang="de-DE" dirty="0"/>
              <a:t>Strukturtiefe</a:t>
            </a:r>
          </a:p>
          <a:p>
            <a:pPr eaLnBrk="1" hangingPunct="1">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solidFill>
                  <a:schemeClr val="tx1"/>
                </a:solidFill>
              </a:rPr>
              <a:t>mit oder ohne Benutzernamen (Überblick, wer auf den jeweiligen</a:t>
            </a:r>
            <a:br>
              <a:rPr lang="de-DE" altLang="de-DE" dirty="0">
                <a:solidFill>
                  <a:schemeClr val="tx1"/>
                </a:solidFill>
              </a:rPr>
            </a:br>
            <a:r>
              <a:rPr lang="de-DE" altLang="de-DE" dirty="0">
                <a:solidFill>
                  <a:schemeClr val="tx1"/>
                </a:solidFill>
              </a:rPr>
              <a:t>    Organisationseinheiten und Arbeitsplanern angelegt ist)</a:t>
            </a:r>
          </a:p>
          <a:p>
            <a:pPr eaLnBrk="1" hangingPunct="1"/>
            <a:endParaRPr lang="de-DE" altLang="de-DE" dirty="0"/>
          </a:p>
          <a:p>
            <a:pPr eaLnBrk="1" hangingPunct="1"/>
            <a:endParaRPr lang="de-DE" altLang="de-DE" dirty="0"/>
          </a:p>
        </p:txBody>
      </p:sp>
      <p:sp>
        <p:nvSpPr>
          <p:cNvPr id="36866" name="Titel 1"/>
          <p:cNvSpPr>
            <a:spLocks noGrp="1"/>
          </p:cNvSpPr>
          <p:nvPr>
            <p:ph type="title" idx="4294967295"/>
          </p:nvPr>
        </p:nvSpPr>
        <p:spPr>
          <a:xfrm>
            <a:off x="504000" y="333378"/>
            <a:ext cx="881393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Strukturbaum drucken</a:t>
            </a:r>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0602" y="3429001"/>
            <a:ext cx="5135012" cy="2821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61988" y="2014557"/>
            <a:ext cx="7857666" cy="422273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866" name="Titel 1"/>
          <p:cNvSpPr>
            <a:spLocks noGrp="1"/>
          </p:cNvSpPr>
          <p:nvPr>
            <p:ph type="title" idx="4294967295"/>
          </p:nvPr>
        </p:nvSpPr>
        <p:spPr>
          <a:xfrm>
            <a:off x="504000" y="333378"/>
            <a:ext cx="881393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Strukturbaum drucken</a:t>
            </a:r>
          </a:p>
        </p:txBody>
      </p:sp>
      <p:sp>
        <p:nvSpPr>
          <p:cNvPr id="36868" name="Inhaltsplatzhalter 2"/>
          <p:cNvSpPr>
            <a:spLocks/>
          </p:cNvSpPr>
          <p:nvPr/>
        </p:nvSpPr>
        <p:spPr bwMode="auto">
          <a:xfrm>
            <a:off x="507341" y="1125538"/>
            <a:ext cx="8928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9pPr>
          </a:lstStyle>
          <a:p>
            <a:pPr eaLnBrk="1" hangingPunct="1"/>
            <a:r>
              <a:rPr lang="de-DE" altLang="de-DE" dirty="0">
                <a:solidFill>
                  <a:schemeClr val="tx2"/>
                </a:solidFill>
              </a:rPr>
              <a:t>Der Strukturbaum wird einschließlich seiner Kennzeichen (Bearbeitungsstand, Sperre, Schutz) gedruckt.</a:t>
            </a:r>
          </a:p>
        </p:txBody>
      </p:sp>
    </p:spTree>
    <p:extLst>
      <p:ext uri="{BB962C8B-B14F-4D97-AF65-F5344CB8AC3E}">
        <p14:creationId xmlns:p14="http://schemas.microsoft.com/office/powerpoint/2010/main" val="2684081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2247" y="2115368"/>
            <a:ext cx="6237236" cy="412194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91"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Weitere Druckfunktionen</a:t>
            </a:r>
          </a:p>
        </p:txBody>
      </p:sp>
      <p:sp>
        <p:nvSpPr>
          <p:cNvPr id="37892" name="Inhaltsplatzhalter 2"/>
          <p:cNvSpPr>
            <a:spLocks/>
          </p:cNvSpPr>
          <p:nvPr/>
        </p:nvSpPr>
        <p:spPr bwMode="auto">
          <a:xfrm>
            <a:off x="507341" y="1125538"/>
            <a:ext cx="8928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827088"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235075"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43063"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2"/>
                </a:solidFill>
              </a:rPr>
              <a:t>Weitere Druckfunktionen stehen in den meisten Strukturbereichen an zwei Stellen zur Verfügung.</a:t>
            </a:r>
            <a:endParaRPr lang="de-DE" altLang="de-DE" dirty="0">
              <a:solidFill>
                <a:srgbClr val="7F328E"/>
              </a:solidFill>
            </a:endParaRPr>
          </a:p>
          <a:p>
            <a:pPr eaLnBrk="1" hangingPunct="1"/>
            <a:endParaRPr lang="de-DE" altLang="de-DE" dirty="0">
              <a:solidFill>
                <a:schemeClr val="tx2"/>
              </a:solidFill>
            </a:endParaRPr>
          </a:p>
        </p:txBody>
      </p:sp>
      <p:sp>
        <p:nvSpPr>
          <p:cNvPr id="37895" name="Line 17"/>
          <p:cNvSpPr>
            <a:spLocks noChangeShapeType="1"/>
          </p:cNvSpPr>
          <p:nvPr/>
        </p:nvSpPr>
        <p:spPr bwMode="auto">
          <a:xfrm flipV="1">
            <a:off x="1986361" y="2476500"/>
            <a:ext cx="2113199" cy="449262"/>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38920" name="Abgerundetes Rechteck 7"/>
          <p:cNvSpPr>
            <a:spLocks noChangeArrowheads="1"/>
          </p:cNvSpPr>
          <p:nvPr/>
        </p:nvSpPr>
        <p:spPr bwMode="auto">
          <a:xfrm>
            <a:off x="660402" y="2709866"/>
            <a:ext cx="1482460" cy="5032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a:solidFill>
                  <a:srgbClr val="FF9900"/>
                </a:solidFill>
                <a:sym typeface="Wingdings 3" pitchFamily="18" charset="2"/>
              </a:rPr>
              <a:t></a:t>
            </a:r>
            <a:r>
              <a:rPr lang="de-DE" altLang="de-DE" sz="1400">
                <a:solidFill>
                  <a:schemeClr val="tx1"/>
                </a:solidFill>
                <a:sym typeface="Wingdings 3" pitchFamily="18" charset="2"/>
              </a:rPr>
              <a:t> </a:t>
            </a:r>
            <a:r>
              <a:rPr lang="de-DE" altLang="de-DE" sz="1400">
                <a:solidFill>
                  <a:schemeClr val="tx1"/>
                </a:solidFill>
              </a:rPr>
              <a:t>Druckmenü mit Auswahl</a:t>
            </a:r>
          </a:p>
        </p:txBody>
      </p:sp>
      <p:sp>
        <p:nvSpPr>
          <p:cNvPr id="37897" name="Line 18"/>
          <p:cNvSpPr>
            <a:spLocks noChangeShapeType="1"/>
          </p:cNvSpPr>
          <p:nvPr/>
        </p:nvSpPr>
        <p:spPr bwMode="auto">
          <a:xfrm>
            <a:off x="2792759" y="4616560"/>
            <a:ext cx="5612101" cy="141848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38922" name="Abgerundetes Rechteck 7"/>
          <p:cNvSpPr>
            <a:spLocks noChangeArrowheads="1"/>
          </p:cNvSpPr>
          <p:nvPr/>
        </p:nvSpPr>
        <p:spPr bwMode="auto">
          <a:xfrm>
            <a:off x="660400" y="3789039"/>
            <a:ext cx="2263246" cy="1800201"/>
          </a:xfrm>
          <a:prstGeom prst="roundRect">
            <a:avLst>
              <a:gd name="adj" fmla="val 3544"/>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a:t>
            </a:r>
            <a:r>
              <a:rPr lang="de-DE" altLang="de-DE" sz="1400" dirty="0">
                <a:solidFill>
                  <a:schemeClr val="tx1"/>
                </a:solidFill>
                <a:sym typeface="Wingdings 3" pitchFamily="18" charset="2"/>
              </a:rPr>
              <a:t> </a:t>
            </a:r>
            <a:r>
              <a:rPr lang="de-DE" altLang="de-DE" sz="1400" dirty="0">
                <a:solidFill>
                  <a:schemeClr val="tx1"/>
                </a:solidFill>
              </a:rPr>
              <a:t>Druck im Hochformat oder Querformat: Über diese Druckfunktion wird der eingestellte Filter berücksichtigt. Es wird nur der Teil der Tabelle gedruckt, der der Filtersicht entspricht.</a:t>
            </a:r>
          </a:p>
        </p:txBody>
      </p:sp>
      <p:sp>
        <p:nvSpPr>
          <p:cNvPr id="12" name="Oval 9"/>
          <p:cNvSpPr>
            <a:spLocks noChangeArrowheads="1"/>
          </p:cNvSpPr>
          <p:nvPr/>
        </p:nvSpPr>
        <p:spPr bwMode="auto">
          <a:xfrm>
            <a:off x="4136261" y="2266476"/>
            <a:ext cx="360363" cy="360363"/>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3" name="Oval 9"/>
          <p:cNvSpPr>
            <a:spLocks noChangeArrowheads="1"/>
          </p:cNvSpPr>
          <p:nvPr/>
        </p:nvSpPr>
        <p:spPr bwMode="auto">
          <a:xfrm>
            <a:off x="8437243" y="5844768"/>
            <a:ext cx="576064" cy="360363"/>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7" name="Abgerundetes Rechteck 8"/>
          <p:cNvSpPr>
            <a:spLocks noChangeArrowheads="1"/>
          </p:cNvSpPr>
          <p:nvPr/>
        </p:nvSpPr>
        <p:spPr bwMode="auto">
          <a:xfrm>
            <a:off x="6266347" y="3261802"/>
            <a:ext cx="1996708" cy="295437"/>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Weitere Druckfunktionen: Druckmenü</a:t>
            </a:r>
          </a:p>
        </p:txBody>
      </p:sp>
      <p:sp>
        <p:nvSpPr>
          <p:cNvPr id="38915" name="Inhaltsplatzhalter 2"/>
          <p:cNvSpPr>
            <a:spLocks/>
          </p:cNvSpPr>
          <p:nvPr/>
        </p:nvSpPr>
        <p:spPr bwMode="auto">
          <a:xfrm>
            <a:off x="507339" y="1125538"/>
            <a:ext cx="4836054"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9pPr>
          </a:lstStyle>
          <a:p>
            <a:pPr eaLnBrk="1" hangingPunct="1"/>
            <a:r>
              <a:rPr lang="de-DE" altLang="de-DE" dirty="0">
                <a:solidFill>
                  <a:schemeClr val="tx2"/>
                </a:solidFill>
              </a:rPr>
              <a:t>Im Druckmenü werden je nach markiertem Element verschiedene Optionen zum Drucken angeboten.</a:t>
            </a:r>
          </a:p>
          <a:p>
            <a:pPr eaLnBrk="1" hangingPunct="1"/>
            <a:r>
              <a:rPr lang="de-DE" altLang="de-DE" dirty="0">
                <a:solidFill>
                  <a:schemeClr val="tx2"/>
                </a:solidFill>
              </a:rPr>
              <a:t>Gedruckt werden können:</a:t>
            </a:r>
          </a:p>
          <a:p>
            <a:pPr eaLnBrk="1" hangingPunct="1">
              <a:buFont typeface="Arial" charset="0"/>
              <a:buNone/>
            </a:pPr>
            <a:r>
              <a:rPr lang="de-DE" altLang="de-DE" dirty="0"/>
              <a:t>	 </a:t>
            </a:r>
            <a:r>
              <a:rPr lang="de-DE" altLang="de-DE" dirty="0">
                <a:solidFill>
                  <a:srgbClr val="FF9900"/>
                </a:solidFill>
                <a:sym typeface="Wingdings 3" pitchFamily="18" charset="2"/>
              </a:rPr>
              <a:t></a:t>
            </a:r>
            <a:r>
              <a:rPr lang="de-DE" altLang="de-DE" dirty="0">
                <a:sym typeface="Wingdings 3" pitchFamily="18" charset="2"/>
              </a:rPr>
              <a:t> </a:t>
            </a:r>
            <a:r>
              <a:rPr lang="de-DE" altLang="de-DE" dirty="0">
                <a:solidFill>
                  <a:schemeClr val="tx1"/>
                </a:solidFill>
              </a:rPr>
              <a:t>Stammdaten</a:t>
            </a:r>
          </a:p>
          <a:p>
            <a:pPr eaLnBrk="1" hangingPunct="1">
              <a:buFont typeface="Arial" charset="0"/>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solidFill>
                  <a:schemeClr val="tx1"/>
                </a:solidFill>
              </a:rPr>
              <a:t>Prüflisten</a:t>
            </a:r>
          </a:p>
          <a:p>
            <a:pPr eaLnBrk="1" hangingPunct="1">
              <a:buFont typeface="Arial" charset="0"/>
              <a:buNone/>
            </a:pPr>
            <a:r>
              <a:rPr lang="de-DE" altLang="de-DE" dirty="0">
                <a:solidFill>
                  <a:srgbClr val="7F328E"/>
                </a:solidFill>
              </a:rPr>
              <a:t>	</a:t>
            </a:r>
            <a:r>
              <a:rPr lang="de-DE" altLang="de-DE" dirty="0"/>
              <a:t> </a:t>
            </a:r>
            <a:r>
              <a:rPr lang="de-DE" altLang="de-DE" dirty="0">
                <a:solidFill>
                  <a:srgbClr val="FF9900"/>
                </a:solidFill>
                <a:sym typeface="Wingdings 3" pitchFamily="18" charset="2"/>
              </a:rPr>
              <a:t></a:t>
            </a:r>
            <a:r>
              <a:rPr lang="de-DE" altLang="de-DE" dirty="0">
                <a:sym typeface="Wingdings 3" pitchFamily="18" charset="2"/>
              </a:rPr>
              <a:t> Gefährdungsermittlung</a:t>
            </a:r>
          </a:p>
          <a:p>
            <a:pPr eaLnBrk="1" hangingPunct="1">
              <a:buFont typeface="Arial" charset="0"/>
              <a:buNone/>
            </a:pPr>
            <a:r>
              <a:rPr lang="de-DE" altLang="de-DE" dirty="0">
                <a:sym typeface="Wingdings 3" pitchFamily="18" charset="2"/>
              </a:rPr>
              <a:t>	</a:t>
            </a: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sym typeface="Wingdings 3" pitchFamily="18" charset="2"/>
              </a:rPr>
              <a:t>Ergebnis und Maßnahmen</a:t>
            </a:r>
          </a:p>
          <a:p>
            <a:pPr eaLnBrk="1" hangingPunct="1">
              <a:buFont typeface="Arial" charset="0"/>
              <a:buNone/>
            </a:pPr>
            <a:r>
              <a:rPr lang="de-DE" altLang="de-DE" dirty="0">
                <a:sym typeface="Wingdings 3" pitchFamily="18" charset="2"/>
              </a:rPr>
              <a:t>	</a:t>
            </a:r>
            <a:r>
              <a:rPr lang="de-DE" altLang="de-DE" dirty="0"/>
              <a:t> </a:t>
            </a:r>
            <a:r>
              <a:rPr lang="de-DE" altLang="de-DE" dirty="0">
                <a:solidFill>
                  <a:srgbClr val="FF9900"/>
                </a:solidFill>
                <a:sym typeface="Wingdings 3" pitchFamily="18" charset="2"/>
              </a:rPr>
              <a:t></a:t>
            </a:r>
            <a:r>
              <a:rPr lang="de-DE" altLang="de-DE" dirty="0">
                <a:sym typeface="Wingdings 3" pitchFamily="18" charset="2"/>
              </a:rPr>
              <a:t> Notizen</a:t>
            </a:r>
          </a:p>
          <a:p>
            <a:pPr eaLnBrk="1" hangingPunct="1">
              <a:buFont typeface="Arial" charset="0"/>
              <a:buNone/>
            </a:pPr>
            <a:r>
              <a:rPr lang="de-DE" altLang="de-DE" dirty="0">
                <a:solidFill>
                  <a:schemeClr val="accent1"/>
                </a:solidFill>
                <a:sym typeface="Wingdings 3" pitchFamily="18" charset="2"/>
              </a:rPr>
              <a:t>	</a:t>
            </a:r>
            <a:r>
              <a:rPr lang="de-DE" altLang="de-DE" dirty="0">
                <a:solidFill>
                  <a:schemeClr val="accent1"/>
                </a:solidFill>
              </a:rPr>
              <a:t> </a:t>
            </a:r>
            <a:r>
              <a:rPr lang="de-DE" altLang="de-DE" dirty="0">
                <a:solidFill>
                  <a:srgbClr val="FF9900"/>
                </a:solidFill>
                <a:sym typeface="Wingdings 3" pitchFamily="18" charset="2"/>
              </a:rPr>
              <a:t></a:t>
            </a:r>
            <a:r>
              <a:rPr lang="de-DE" altLang="de-DE" dirty="0">
                <a:sym typeface="Wingdings 3" pitchFamily="18" charset="2"/>
              </a:rPr>
              <a:t> Interne Dokumente</a:t>
            </a:r>
          </a:p>
          <a:p>
            <a:pPr eaLnBrk="1" hangingPunct="1">
              <a:buFont typeface="Arial" charset="0"/>
              <a:buNone/>
            </a:pPr>
            <a:r>
              <a:rPr lang="de-DE" altLang="de-DE" dirty="0">
                <a:sym typeface="Wingdings 3" pitchFamily="18" charset="2"/>
              </a:rPr>
              <a:t>	</a:t>
            </a:r>
            <a:r>
              <a:rPr lang="de-DE" altLang="de-DE" dirty="0"/>
              <a:t> </a:t>
            </a:r>
            <a:r>
              <a:rPr lang="de-DE" altLang="de-DE" dirty="0">
                <a:solidFill>
                  <a:srgbClr val="FF9900"/>
                </a:solidFill>
                <a:sym typeface="Wingdings 3" pitchFamily="18" charset="2"/>
              </a:rPr>
              <a:t></a:t>
            </a:r>
            <a:r>
              <a:rPr lang="de-DE" altLang="de-DE" dirty="0">
                <a:sym typeface="Wingdings 3" pitchFamily="18" charset="2"/>
              </a:rPr>
              <a:t> Externe Dokumente</a:t>
            </a:r>
          </a:p>
          <a:p>
            <a:pPr eaLnBrk="1" hangingPunct="1">
              <a:buFont typeface="Arial" charset="0"/>
              <a:buNone/>
            </a:pPr>
            <a:r>
              <a:rPr lang="de-DE" altLang="de-DE" dirty="0">
                <a:sym typeface="Wingdings 3" pitchFamily="18" charset="2"/>
              </a:rPr>
              <a:t>	</a:t>
            </a:r>
            <a:r>
              <a:rPr lang="de-DE" altLang="de-DE" dirty="0"/>
              <a:t> </a:t>
            </a:r>
            <a:r>
              <a:rPr lang="de-DE" altLang="de-DE" dirty="0">
                <a:solidFill>
                  <a:srgbClr val="FF9900"/>
                </a:solidFill>
                <a:sym typeface="Wingdings 3" pitchFamily="18" charset="2"/>
              </a:rPr>
              <a:t></a:t>
            </a:r>
            <a:r>
              <a:rPr lang="de-DE" altLang="de-DE" dirty="0">
                <a:sym typeface="Wingdings 3" pitchFamily="18" charset="2"/>
              </a:rPr>
              <a:t> Erläuterungen</a:t>
            </a:r>
            <a:endParaRPr lang="de-DE" altLang="de-DE" dirty="0">
              <a:solidFill>
                <a:srgbClr val="7F328E"/>
              </a:solidFill>
            </a:endParaRPr>
          </a:p>
          <a:p>
            <a:pPr eaLnBrk="1" hangingPunct="1"/>
            <a:endParaRPr lang="de-DE" altLang="de-DE" dirty="0">
              <a:solidFill>
                <a:schemeClr val="tx2"/>
              </a:solidFill>
            </a:endParaRPr>
          </a:p>
        </p:txBody>
      </p:sp>
      <p:pic>
        <p:nvPicPr>
          <p:cNvPr id="2253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0987" y="1268413"/>
            <a:ext cx="3384501" cy="493514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0429" y="4595284"/>
            <a:ext cx="5155059" cy="161662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0429" y="1268413"/>
            <a:ext cx="5155184" cy="318869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938" name="Inhaltsplatzhalter 2"/>
          <p:cNvSpPr>
            <a:spLocks/>
          </p:cNvSpPr>
          <p:nvPr/>
        </p:nvSpPr>
        <p:spPr bwMode="auto">
          <a:xfrm>
            <a:off x="507338" y="1125538"/>
            <a:ext cx="358156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9pPr>
          </a:lstStyle>
          <a:p>
            <a:pPr eaLnBrk="1" hangingPunct="1"/>
            <a:r>
              <a:rPr lang="de-DE" altLang="de-DE" dirty="0">
                <a:solidFill>
                  <a:schemeClr val="tx2"/>
                </a:solidFill>
              </a:rPr>
              <a:t>Es werden einzelne PDFs erzeugt und in einer Liste angezeigt. </a:t>
            </a:r>
          </a:p>
          <a:p>
            <a:pPr eaLnBrk="1" hangingPunct="1"/>
            <a:r>
              <a:rPr lang="de-DE" altLang="de-DE" dirty="0">
                <a:solidFill>
                  <a:schemeClr val="tx2"/>
                </a:solidFill>
              </a:rPr>
              <a:t>Sie können sie zum Drucken oder Speichern einzeln aufrufen. </a:t>
            </a:r>
          </a:p>
          <a:p>
            <a:pPr eaLnBrk="1" hangingPunct="1"/>
            <a:r>
              <a:rPr lang="de-DE" altLang="de-DE" dirty="0">
                <a:solidFill>
                  <a:schemeClr val="tx2"/>
                </a:solidFill>
              </a:rPr>
              <a:t>Sofern nichts anderes angegeben wird, werden sie in Ihrem Download-Ordner abgelegt.</a:t>
            </a:r>
          </a:p>
          <a:p>
            <a:pPr eaLnBrk="1" hangingPunct="1"/>
            <a:r>
              <a:rPr lang="de-DE" altLang="de-DE" dirty="0">
                <a:solidFill>
                  <a:schemeClr val="tx2"/>
                </a:solidFill>
              </a:rPr>
              <a:t>Um alle Dokumente gleichzeitig als PDF speichern zu können, wird eine ZIP-Datei angeboten.</a:t>
            </a:r>
          </a:p>
        </p:txBody>
      </p:sp>
      <p:sp>
        <p:nvSpPr>
          <p:cNvPr id="39941" name="Titel 1"/>
          <p:cNvSpPr>
            <a:spLocks/>
          </p:cNvSpPr>
          <p:nvPr/>
        </p:nvSpPr>
        <p:spPr bwMode="auto">
          <a:xfrm>
            <a:off x="504000" y="333378"/>
            <a:ext cx="750001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Weitere Druckfunktionen: Druckmenü</a:t>
            </a:r>
          </a:p>
        </p:txBody>
      </p:sp>
      <p:sp>
        <p:nvSpPr>
          <p:cNvPr id="10" name="Abgerundetes Rechteck 8"/>
          <p:cNvSpPr>
            <a:spLocks noChangeArrowheads="1"/>
          </p:cNvSpPr>
          <p:nvPr/>
        </p:nvSpPr>
        <p:spPr bwMode="auto">
          <a:xfrm>
            <a:off x="4174101" y="3717033"/>
            <a:ext cx="1659772" cy="30632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
        <p:nvSpPr>
          <p:cNvPr id="11" name="Abgerundetes Rechteck 8"/>
          <p:cNvSpPr>
            <a:spLocks noChangeArrowheads="1"/>
          </p:cNvSpPr>
          <p:nvPr/>
        </p:nvSpPr>
        <p:spPr bwMode="auto">
          <a:xfrm>
            <a:off x="4214861" y="5565609"/>
            <a:ext cx="1242195" cy="455679"/>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601" y="3975452"/>
            <a:ext cx="4292399" cy="179428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62"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Passwort ändern</a:t>
            </a:r>
          </a:p>
        </p:txBody>
      </p:sp>
      <p:sp>
        <p:nvSpPr>
          <p:cNvPr id="40963" name="Inhaltsplatzhalter 2"/>
          <p:cNvSpPr>
            <a:spLocks/>
          </p:cNvSpPr>
          <p:nvPr/>
        </p:nvSpPr>
        <p:spPr bwMode="auto">
          <a:xfrm>
            <a:off x="507341" y="1125538"/>
            <a:ext cx="8928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tabLst>
                <a:tab pos="266700" algn="l"/>
              </a:tabLst>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tabLst>
                <a:tab pos="266700" algn="l"/>
              </a:tabLst>
              <a:defRPr sz="2000">
                <a:solidFill>
                  <a:srgbClr val="1B367A"/>
                </a:solidFill>
                <a:latin typeface="Arial" charset="0"/>
                <a:cs typeface="Arial" charset="0"/>
              </a:defRPr>
            </a:lvl9pPr>
          </a:lstStyle>
          <a:p>
            <a:pPr eaLnBrk="1" hangingPunct="1"/>
            <a:r>
              <a:rPr lang="de-DE" altLang="de-DE" dirty="0">
                <a:solidFill>
                  <a:schemeClr val="tx2"/>
                </a:solidFill>
              </a:rPr>
              <a:t>Das Passwort läuft nicht ab.</a:t>
            </a:r>
          </a:p>
          <a:p>
            <a:pPr eaLnBrk="1" hangingPunct="1"/>
            <a:r>
              <a:rPr lang="de-DE" altLang="de-DE" dirty="0">
                <a:solidFill>
                  <a:schemeClr val="tx2"/>
                </a:solidFill>
              </a:rPr>
              <a:t>Bei Bedarf können Sie es über dieses Menü regelmäßig dem Windows-Passwort anpassen.</a:t>
            </a:r>
          </a:p>
          <a:p>
            <a:pPr eaLnBrk="1" hangingPunct="1"/>
            <a:r>
              <a:rPr lang="de-DE" altLang="de-DE" dirty="0">
                <a:solidFill>
                  <a:schemeClr val="tx2"/>
                </a:solidFill>
              </a:rPr>
              <a:t>Haben Sie das Passwort vergessen, muss es ein Supervisor oder der Handlungshilfe-Administrator über die Benutzerverwaltung zurücksetzen.</a:t>
            </a:r>
          </a:p>
          <a:p>
            <a:pPr eaLnBrk="1" hangingPunct="1"/>
            <a:r>
              <a:rPr lang="de-DE" altLang="de-DE" dirty="0">
                <a:solidFill>
                  <a:schemeClr val="tx2"/>
                </a:solidFill>
              </a:rPr>
              <a:t>Nach dem Zurücksetzen erscheint wie bei der Erstanmeldung das Menü zur Passwortänderung.</a:t>
            </a:r>
          </a:p>
        </p:txBody>
      </p:sp>
      <p:pic>
        <p:nvPicPr>
          <p:cNvPr id="2560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6541" y="3975452"/>
            <a:ext cx="4200525" cy="18859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33951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846" y="1769393"/>
            <a:ext cx="7856320" cy="245169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987" name="Rectangle 3"/>
          <p:cNvSpPr>
            <a:spLocks noGrp="1"/>
          </p:cNvSpPr>
          <p:nvPr>
            <p:ph type="title" idx="4294967295"/>
          </p:nvPr>
        </p:nvSpPr>
        <p:spPr>
          <a:xfrm>
            <a:off x="507341"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solidFill>
                  <a:schemeClr val="tx1"/>
                </a:solidFill>
              </a:rPr>
              <a:t>Info</a:t>
            </a:r>
          </a:p>
        </p:txBody>
      </p:sp>
      <p:sp>
        <p:nvSpPr>
          <p:cNvPr id="41988" name="Inhaltsplatzhalter 2"/>
          <p:cNvSpPr>
            <a:spLocks/>
          </p:cNvSpPr>
          <p:nvPr/>
        </p:nvSpPr>
        <p:spPr bwMode="auto">
          <a:xfrm>
            <a:off x="504000" y="1125538"/>
            <a:ext cx="892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Hier finden Sie verschiedene Informationen zum Programm.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3E4EDDED-A2F8-3C15-0D8E-51A2E5BA21BC}"/>
              </a:ext>
            </a:extLst>
          </p:cNvPr>
          <p:cNvPicPr>
            <a:picLocks noChangeAspect="1"/>
          </p:cNvPicPr>
          <p:nvPr/>
        </p:nvPicPr>
        <p:blipFill>
          <a:blip r:embed="rId3"/>
          <a:stretch>
            <a:fillRect/>
          </a:stretch>
        </p:blipFill>
        <p:spPr>
          <a:xfrm>
            <a:off x="895350" y="1826955"/>
            <a:ext cx="6757212" cy="4050317"/>
          </a:xfrm>
          <a:prstGeom prst="rect">
            <a:avLst/>
          </a:prstGeom>
        </p:spPr>
      </p:pic>
      <p:sp>
        <p:nvSpPr>
          <p:cNvPr id="46083" name="Rectangle 8"/>
          <p:cNvSpPr>
            <a:spLocks/>
          </p:cNvSpPr>
          <p:nvPr/>
        </p:nvSpPr>
        <p:spPr bwMode="auto">
          <a:xfrm>
            <a:off x="504000" y="333378"/>
            <a:ext cx="881393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t>Funktionen im Strukturbereich</a:t>
            </a:r>
          </a:p>
        </p:txBody>
      </p:sp>
      <p:sp>
        <p:nvSpPr>
          <p:cNvPr id="46084" name="Inhaltsplatzhalter 2"/>
          <p:cNvSpPr>
            <a:spLocks/>
          </p:cNvSpPr>
          <p:nvPr/>
        </p:nvSpPr>
        <p:spPr bwMode="auto">
          <a:xfrm>
            <a:off x="507341" y="1125541"/>
            <a:ext cx="89280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Die rollenabhängigen Funktionen im jeweiligen Strukturbereich:</a:t>
            </a:r>
            <a:endParaRPr lang="de-DE" altLang="de-DE" dirty="0"/>
          </a:p>
        </p:txBody>
      </p:sp>
      <p:sp>
        <p:nvSpPr>
          <p:cNvPr id="46085" name="Text Box 10"/>
          <p:cNvSpPr txBox="1">
            <a:spLocks noChangeArrowheads="1"/>
          </p:cNvSpPr>
          <p:nvPr/>
        </p:nvSpPr>
        <p:spPr bwMode="auto">
          <a:xfrm>
            <a:off x="6974884" y="1994932"/>
            <a:ext cx="1146468" cy="3693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1800" b="1" dirty="0">
                <a:solidFill>
                  <a:schemeClr val="tx2"/>
                </a:solidFill>
              </a:rPr>
              <a:t>Anlage 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185" r="13712" b="17360"/>
          <a:stretch/>
        </p:blipFill>
        <p:spPr bwMode="auto">
          <a:xfrm>
            <a:off x="1172295" y="5180802"/>
            <a:ext cx="328612" cy="27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2810"/>
          <a:stretch/>
        </p:blipFill>
        <p:spPr bwMode="auto">
          <a:xfrm>
            <a:off x="632520" y="4339480"/>
            <a:ext cx="280988" cy="24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185" r="13712" b="17360"/>
          <a:stretch/>
        </p:blipFill>
        <p:spPr bwMode="auto">
          <a:xfrm>
            <a:off x="1169194" y="4796681"/>
            <a:ext cx="328612" cy="27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Benutzerrollen (Rollenkonzept)</a:t>
            </a:r>
          </a:p>
        </p:txBody>
      </p:sp>
      <p:sp>
        <p:nvSpPr>
          <p:cNvPr id="8195" name="Inhaltsplatzhalter 2"/>
          <p:cNvSpPr>
            <a:spLocks noGrp="1"/>
          </p:cNvSpPr>
          <p:nvPr>
            <p:ph idx="4294967295"/>
          </p:nvPr>
        </p:nvSpPr>
        <p:spPr>
          <a:xfrm>
            <a:off x="507339" y="1125541"/>
            <a:ext cx="8928000" cy="3455987"/>
          </a:xfrm>
        </p:spPr>
        <p:txBody>
          <a:bodyPr/>
          <a:lstStyle/>
          <a:p>
            <a:pPr marL="266700" indent="-266700" eaLnBrk="1" hangingPunct="1"/>
            <a:r>
              <a:rPr altLang="de-DE" dirty="0">
                <a:solidFill>
                  <a:schemeClr val="tx2"/>
                </a:solidFill>
              </a:rPr>
              <a:t>Die Berechtigungen zu </a:t>
            </a:r>
            <a:r>
              <a:rPr altLang="de-DE" dirty="0">
                <a:solidFill>
                  <a:schemeClr val="tx1"/>
                </a:solidFill>
              </a:rPr>
              <a:t>verschiedenen Funktionen sind von der Rolle der Benutzenden abhängig (siehe Rollenübersicht </a:t>
            </a:r>
            <a:r>
              <a:rPr altLang="de-DE" dirty="0">
                <a:solidFill>
                  <a:schemeClr val="tx2"/>
                </a:solidFill>
              </a:rPr>
              <a:t>auf nächster Seite).</a:t>
            </a:r>
          </a:p>
          <a:p>
            <a:pPr marL="266700" indent="-266700" eaLnBrk="1" hangingPunct="1"/>
            <a:r>
              <a:rPr altLang="de-DE" dirty="0">
                <a:solidFill>
                  <a:schemeClr val="tx2"/>
                </a:solidFill>
              </a:rPr>
              <a:t>Ein Benutzername kann nur einer Rolle zugeordnet sein; aber eine Person kann mehrere Benutzernamen (= mehrere Rollen) innehaben.</a:t>
            </a:r>
          </a:p>
          <a:p>
            <a:pPr marL="266700" indent="-266700" eaLnBrk="1" hangingPunct="1"/>
            <a:r>
              <a:rPr altLang="de-DE" dirty="0" err="1"/>
              <a:t>Supervisoren</a:t>
            </a:r>
            <a:r>
              <a:rPr altLang="de-DE" dirty="0"/>
              <a:t> können nur auf Organisationseinheiten berechtigt werden, Anwendende nur auf Arbeitsplaner.</a:t>
            </a:r>
          </a:p>
          <a:p>
            <a:pPr marL="266700" indent="-266700" eaLnBrk="1" hangingPunct="1"/>
            <a:r>
              <a:rPr altLang="de-DE" dirty="0"/>
              <a:t>Für Lesende gibt es zwei Rollen: sie können auf Organisationseinheiten und auf Arbeitsplaner berechtigt werden.</a:t>
            </a:r>
          </a:p>
        </p:txBody>
      </p:sp>
      <p:sp>
        <p:nvSpPr>
          <p:cNvPr id="8198" name="Text Box 7"/>
          <p:cNvSpPr txBox="1">
            <a:spLocks noChangeArrowheads="1"/>
          </p:cNvSpPr>
          <p:nvPr/>
        </p:nvSpPr>
        <p:spPr bwMode="auto">
          <a:xfrm>
            <a:off x="1011734" y="4291956"/>
            <a:ext cx="22878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1800">
                <a:solidFill>
                  <a:srgbClr val="000000"/>
                </a:solidFill>
              </a:rPr>
              <a:t>Organisationseinheit</a:t>
            </a:r>
          </a:p>
        </p:txBody>
      </p:sp>
      <p:sp>
        <p:nvSpPr>
          <p:cNvPr id="8200" name="Text Box 9"/>
          <p:cNvSpPr txBox="1">
            <a:spLocks noChangeArrowheads="1"/>
          </p:cNvSpPr>
          <p:nvPr/>
        </p:nvSpPr>
        <p:spPr bwMode="auto">
          <a:xfrm>
            <a:off x="1565507" y="4723756"/>
            <a:ext cx="15440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1800">
                <a:solidFill>
                  <a:srgbClr val="000000"/>
                </a:solidFill>
              </a:rPr>
              <a:t>Arbeitsplaner</a:t>
            </a:r>
          </a:p>
        </p:txBody>
      </p:sp>
      <p:sp>
        <p:nvSpPr>
          <p:cNvPr id="8201" name="Text Box 10"/>
          <p:cNvSpPr txBox="1">
            <a:spLocks noChangeArrowheads="1"/>
          </p:cNvSpPr>
          <p:nvPr/>
        </p:nvSpPr>
        <p:spPr bwMode="auto">
          <a:xfrm>
            <a:off x="1556909" y="5149206"/>
            <a:ext cx="15440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1800">
                <a:solidFill>
                  <a:srgbClr val="000000"/>
                </a:solidFill>
              </a:rPr>
              <a:t>Arbeitsplaner</a:t>
            </a:r>
          </a:p>
        </p:txBody>
      </p:sp>
      <p:sp>
        <p:nvSpPr>
          <p:cNvPr id="8202" name="Line 11"/>
          <p:cNvSpPr>
            <a:spLocks noChangeShapeType="1"/>
          </p:cNvSpPr>
          <p:nvPr/>
        </p:nvSpPr>
        <p:spPr bwMode="auto">
          <a:xfrm flipH="1">
            <a:off x="3584542" y="4291958"/>
            <a:ext cx="1872854" cy="73025"/>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8203" name="Line 12"/>
          <p:cNvSpPr>
            <a:spLocks noChangeShapeType="1"/>
          </p:cNvSpPr>
          <p:nvPr/>
        </p:nvSpPr>
        <p:spPr bwMode="auto">
          <a:xfrm flipH="1" flipV="1">
            <a:off x="3584542" y="4509446"/>
            <a:ext cx="1872854" cy="142875"/>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8204" name="Abgerundetes Rechteck 7"/>
          <p:cNvSpPr>
            <a:spLocks noChangeArrowheads="1"/>
          </p:cNvSpPr>
          <p:nvPr/>
        </p:nvSpPr>
        <p:spPr bwMode="auto">
          <a:xfrm>
            <a:off x="5457396" y="4941246"/>
            <a:ext cx="1439820"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Anwendende</a:t>
            </a:r>
          </a:p>
        </p:txBody>
      </p:sp>
      <p:sp>
        <p:nvSpPr>
          <p:cNvPr id="8205" name="Abgerundetes Rechteck 7"/>
          <p:cNvSpPr>
            <a:spLocks noChangeArrowheads="1"/>
          </p:cNvSpPr>
          <p:nvPr/>
        </p:nvSpPr>
        <p:spPr bwMode="auto">
          <a:xfrm>
            <a:off x="5457397" y="4149080"/>
            <a:ext cx="1439820"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err="1"/>
              <a:t>Supervisoren</a:t>
            </a:r>
            <a:endParaRPr lang="de-DE" altLang="de-DE" sz="1400" dirty="0"/>
          </a:p>
        </p:txBody>
      </p:sp>
      <p:sp>
        <p:nvSpPr>
          <p:cNvPr id="8206" name="Abgerundetes Rechteck 7"/>
          <p:cNvSpPr>
            <a:spLocks noChangeArrowheads="1"/>
          </p:cNvSpPr>
          <p:nvPr/>
        </p:nvSpPr>
        <p:spPr bwMode="auto">
          <a:xfrm>
            <a:off x="5457399" y="4509446"/>
            <a:ext cx="2735961"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Lesende Organisationseinheit</a:t>
            </a:r>
          </a:p>
        </p:txBody>
      </p:sp>
      <p:sp>
        <p:nvSpPr>
          <p:cNvPr id="8207" name="Abgerundetes Rechteck 7"/>
          <p:cNvSpPr>
            <a:spLocks noChangeArrowheads="1"/>
          </p:cNvSpPr>
          <p:nvPr/>
        </p:nvSpPr>
        <p:spPr bwMode="auto">
          <a:xfrm>
            <a:off x="5457399" y="5301605"/>
            <a:ext cx="2159898" cy="288000"/>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p>
            <a:pPr>
              <a:spcAft>
                <a:spcPts val="600"/>
              </a:spcAft>
              <a:buClr>
                <a:srgbClr val="BCCC1A"/>
              </a:buClr>
              <a:buFont typeface="Arial" charset="0"/>
              <a:buNone/>
            </a:pPr>
            <a:r>
              <a:rPr lang="de-DE" altLang="de-DE" sz="1400" dirty="0">
                <a:solidFill>
                  <a:srgbClr val="FF9900"/>
                </a:solidFill>
                <a:sym typeface="Wingdings 3" pitchFamily="18" charset="2"/>
              </a:rPr>
              <a:t> </a:t>
            </a:r>
            <a:r>
              <a:rPr lang="de-DE" altLang="de-DE" sz="1400" dirty="0"/>
              <a:t>Lesende Arbeitsplaner</a:t>
            </a:r>
          </a:p>
        </p:txBody>
      </p:sp>
      <p:sp>
        <p:nvSpPr>
          <p:cNvPr id="8208" name="Line 17"/>
          <p:cNvSpPr>
            <a:spLocks noChangeShapeType="1"/>
          </p:cNvSpPr>
          <p:nvPr/>
        </p:nvSpPr>
        <p:spPr bwMode="auto">
          <a:xfrm flipH="1" flipV="1">
            <a:off x="3584542" y="5012683"/>
            <a:ext cx="1872854" cy="55563"/>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8209" name="Line 18"/>
          <p:cNvSpPr>
            <a:spLocks noChangeShapeType="1"/>
          </p:cNvSpPr>
          <p:nvPr/>
        </p:nvSpPr>
        <p:spPr bwMode="auto">
          <a:xfrm flipH="1" flipV="1">
            <a:off x="3584542" y="5228580"/>
            <a:ext cx="1872854" cy="215900"/>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el 1"/>
          <p:cNvSpPr>
            <a:spLocks noGrp="1"/>
          </p:cNvSpPr>
          <p:nvPr>
            <p:ph type="title" idx="4294967295"/>
          </p:nvPr>
        </p:nvSpPr>
        <p:spPr>
          <a:xfrm>
            <a:off x="504000" y="334800"/>
            <a:ext cx="8826500"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Verlassen der Seite und Beenden des Programms</a:t>
            </a:r>
          </a:p>
        </p:txBody>
      </p:sp>
      <p:sp>
        <p:nvSpPr>
          <p:cNvPr id="47107" name="Inhaltsplatzhalter 2"/>
          <p:cNvSpPr>
            <a:spLocks noGrp="1"/>
          </p:cNvSpPr>
          <p:nvPr>
            <p:ph idx="4294967295"/>
          </p:nvPr>
        </p:nvSpPr>
        <p:spPr>
          <a:xfrm>
            <a:off x="507341" y="1123953"/>
            <a:ext cx="8928000" cy="4525963"/>
          </a:xfrm>
        </p:spPr>
        <p:txBody>
          <a:bodyPr/>
          <a:lstStyle/>
          <a:p>
            <a:pPr marL="266700" indent="-266700" eaLnBrk="1" hangingPunct="1">
              <a:defRPr/>
            </a:pPr>
            <a:r>
              <a:rPr lang="de-DE" altLang="de-DE" dirty="0">
                <a:solidFill>
                  <a:schemeClr val="tx1"/>
                </a:solidFill>
              </a:rPr>
              <a:t>Andere Internet-/</a:t>
            </a:r>
            <a:r>
              <a:rPr lang="de-DE" altLang="de-DE" dirty="0" err="1">
                <a:solidFill>
                  <a:schemeClr val="tx1"/>
                </a:solidFill>
              </a:rPr>
              <a:t>Intranetseiten</a:t>
            </a:r>
            <a:r>
              <a:rPr lang="de-DE" altLang="de-DE" dirty="0">
                <a:solidFill>
                  <a:schemeClr val="tx1"/>
                </a:solidFill>
              </a:rPr>
              <a:t> sollten Sie parallel zur Handlungshilfe in einer neuen Registerkarte (Tab) öffnen. Anderenfalls ist bei der Rückkehrüber die Zurückkehren-Taste des Browsers eine erneute Anmeldung im Programm erforderlich.</a:t>
            </a:r>
          </a:p>
          <a:p>
            <a:pPr marL="266700" indent="-266700" eaLnBrk="1" hangingPunct="1"/>
            <a:r>
              <a:rPr altLang="de-DE" b="1" dirty="0"/>
              <a:t>Netzwerk- und Einzelplatzversion:</a:t>
            </a:r>
            <a:r>
              <a:rPr altLang="de-DE" dirty="0"/>
              <a:t> Klick auf Abmelden. Bitte </a:t>
            </a:r>
            <a:r>
              <a:rPr altLang="de-DE" u="sng" dirty="0"/>
              <a:t>nicht</a:t>
            </a:r>
            <a:r>
              <a:rPr altLang="de-DE" dirty="0"/>
              <a:t> nur den Browser schließen, denn damit werden Sie nicht abgemeldet. Von Ihnen bearbeitete Elemente bleiben ggf. gesperrt.</a:t>
            </a:r>
          </a:p>
          <a:p>
            <a:pPr marL="742950" lvl="1" indent="-285750" eaLnBrk="1" hangingPunct="1"/>
            <a:endParaRPr altLang="de-DE" dirty="0"/>
          </a:p>
          <a:p>
            <a:pPr marL="742950" lvl="1" indent="-285750" eaLnBrk="1" hangingPunct="1">
              <a:buFont typeface="Arial" charset="0"/>
              <a:buNone/>
            </a:pPr>
            <a:endParaRPr altLang="de-DE" dirty="0"/>
          </a:p>
          <a:p>
            <a:pPr marL="266700" indent="-266700" eaLnBrk="1" hangingPunct="1"/>
            <a:r>
              <a:rPr altLang="de-DE" b="1" dirty="0"/>
              <a:t>Zusätzlich in der Einzelplatzversion:</a:t>
            </a:r>
            <a:r>
              <a:rPr altLang="de-DE" dirty="0"/>
              <a:t> Klicken Sie nach dem Abmelden das Handlungshilfe-Symbol in der Taskleiste mit der </a:t>
            </a:r>
            <a:r>
              <a:rPr altLang="de-DE" u="sng" dirty="0"/>
              <a:t>rechten</a:t>
            </a:r>
            <a:r>
              <a:rPr altLang="de-DE" dirty="0"/>
              <a:t> Maustaste an. Mit „Beenden“ werden der virtuelle Server und </a:t>
            </a:r>
            <a:br>
              <a:rPr altLang="de-DE" dirty="0"/>
            </a:br>
            <a:r>
              <a:rPr altLang="de-DE" dirty="0"/>
              <a:t>die Datenbank gestoppt und das Programm </a:t>
            </a:r>
            <a:br>
              <a:rPr altLang="de-DE" dirty="0"/>
            </a:br>
            <a:r>
              <a:rPr altLang="de-DE" dirty="0"/>
              <a:t>beendet.</a:t>
            </a:r>
          </a:p>
        </p:txBody>
      </p:sp>
      <p:pic>
        <p:nvPicPr>
          <p:cNvPr id="47214" name="Picture 1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012" y="3576638"/>
            <a:ext cx="8383656" cy="36306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bgerundetes Rechteck 8"/>
          <p:cNvSpPr>
            <a:spLocks noChangeArrowheads="1"/>
          </p:cNvSpPr>
          <p:nvPr/>
        </p:nvSpPr>
        <p:spPr bwMode="auto">
          <a:xfrm>
            <a:off x="8219872" y="3610029"/>
            <a:ext cx="1008953" cy="306328"/>
          </a:xfrm>
          <a:prstGeom prst="roundRect">
            <a:avLst>
              <a:gd name="adj" fmla="val 16667"/>
            </a:avLst>
          </a:prstGeom>
          <a:noFill/>
          <a:ln w="28575"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pPr>
            <a:endParaRPr lang="de-DE" altLang="de-DE" sz="1400">
              <a:solidFill>
                <a:srgbClr val="990000"/>
              </a:solidFill>
            </a:endParaRPr>
          </a:p>
        </p:txBody>
      </p:sp>
      <p:pic>
        <p:nvPicPr>
          <p:cNvPr id="47218"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5188" y="4941168"/>
            <a:ext cx="3130300" cy="984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Oval 9"/>
          <p:cNvSpPr>
            <a:spLocks noChangeArrowheads="1"/>
          </p:cNvSpPr>
          <p:nvPr/>
        </p:nvSpPr>
        <p:spPr bwMode="auto">
          <a:xfrm>
            <a:off x="8879161" y="5433651"/>
            <a:ext cx="420822" cy="420822"/>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5826" name="Group 178"/>
          <p:cNvGraphicFramePr>
            <a:graphicFrameLocks noGrp="1"/>
          </p:cNvGraphicFramePr>
          <p:nvPr>
            <p:extLst>
              <p:ext uri="{D42A27DB-BD31-4B8C-83A1-F6EECF244321}">
                <p14:modId xmlns:p14="http://schemas.microsoft.com/office/powerpoint/2010/main" val="3034789663"/>
              </p:ext>
            </p:extLst>
          </p:nvPr>
        </p:nvGraphicFramePr>
        <p:xfrm>
          <a:off x="631164" y="1268760"/>
          <a:ext cx="7696067" cy="4907014"/>
        </p:xfrm>
        <a:graphic>
          <a:graphicData uri="http://schemas.openxmlformats.org/drawingml/2006/table">
            <a:tbl>
              <a:tblPr/>
              <a:tblGrid>
                <a:gridCol w="2377620">
                  <a:extLst>
                    <a:ext uri="{9D8B030D-6E8A-4147-A177-3AD203B41FA5}">
                      <a16:colId xmlns:a16="http://schemas.microsoft.com/office/drawing/2014/main" val="20000"/>
                    </a:ext>
                  </a:extLst>
                </a:gridCol>
                <a:gridCol w="5318447">
                  <a:extLst>
                    <a:ext uri="{9D8B030D-6E8A-4147-A177-3AD203B41FA5}">
                      <a16:colId xmlns:a16="http://schemas.microsoft.com/office/drawing/2014/main" val="20001"/>
                    </a:ext>
                  </a:extLst>
                </a:gridCol>
              </a:tblGrid>
              <a:tr h="304759">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rgbClr val="FFFFFF"/>
                          </a:solidFill>
                          <a:effectLst/>
                          <a:latin typeface="Arial" charset="0"/>
                          <a:cs typeface="Times New Roman" pitchFamily="18" charset="0"/>
                        </a:rPr>
                        <a:t>Rolle / berechtigt auf</a:t>
                      </a:r>
                      <a:endParaRPr kumimoji="0" lang="de-DE" altLang="de-DE" sz="1400" b="0" i="0" u="none" strike="noStrike" cap="none" normalizeH="0" baseline="0" dirty="0">
                        <a:ln>
                          <a:noFill/>
                        </a:ln>
                        <a:solidFill>
                          <a:srgbClr val="FFFFFF"/>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solidFill>
                      <a:srgbClr val="1B367A"/>
                    </a:solid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rgbClr val="FFFFFF"/>
                          </a:solidFill>
                          <a:effectLst/>
                          <a:latin typeface="Arial" charset="0"/>
                          <a:cs typeface="Times New Roman" pitchFamily="18" charset="0"/>
                        </a:rPr>
                        <a:t>Beschreibung</a:t>
                      </a:r>
                      <a:endParaRPr kumimoji="0" lang="de-DE" altLang="de-DE" sz="1400" b="0" i="0" u="none" strike="noStrike" cap="none" normalizeH="0" baseline="0" dirty="0">
                        <a:ln>
                          <a:noFill/>
                        </a:ln>
                        <a:solidFill>
                          <a:srgbClr val="FFFFFF"/>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solidFill>
                      <a:srgbClr val="1B367A"/>
                    </a:solidFill>
                  </a:tcPr>
                </a:tc>
                <a:extLst>
                  <a:ext uri="{0D108BD9-81ED-4DB2-BD59-A6C34878D82A}">
                    <a16:rowId xmlns:a16="http://schemas.microsoft.com/office/drawing/2014/main" val="10000"/>
                  </a:ext>
                </a:extLst>
              </a:tr>
              <a:tr h="518117">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a:ln>
                            <a:noFill/>
                          </a:ln>
                          <a:solidFill>
                            <a:srgbClr val="000000"/>
                          </a:solidFill>
                          <a:effectLst/>
                          <a:latin typeface="Arial" charset="0"/>
                          <a:cs typeface="Times New Roman" pitchFamily="18" charset="0"/>
                        </a:rPr>
                        <a:t>IT-Administrator</a:t>
                      </a:r>
                      <a:endParaRPr kumimoji="0" lang="de-DE" altLang="de-DE" sz="1400" b="0" i="0" u="none" strike="noStrike" cap="none" normalizeH="0" baseline="0">
                        <a:ln>
                          <a:noFill/>
                        </a:ln>
                        <a:solidFill>
                          <a:srgbClr val="000000"/>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rgbClr val="000000"/>
                          </a:solidFill>
                          <a:effectLst/>
                          <a:latin typeface="Arial" charset="0"/>
                          <a:cs typeface="Times New Roman" pitchFamily="18" charset="0"/>
                        </a:rPr>
                        <a:t>- IT-spezifische Rolle außerhalb des Programms</a:t>
                      </a:r>
                      <a:endParaRPr kumimoji="0" lang="de-DE" altLang="de-DE" sz="1400" b="0" i="0" u="none" strike="noStrike" cap="none" normalizeH="0" baseline="0" dirty="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rgbClr val="000000"/>
                          </a:solidFill>
                          <a:effectLst/>
                          <a:latin typeface="Arial" charset="0"/>
                          <a:cs typeface="Times New Roman" pitchFamily="18" charset="0"/>
                        </a:rPr>
                        <a:t>- Installation und Betrieb</a:t>
                      </a:r>
                      <a:endParaRPr kumimoji="0" lang="de-DE" altLang="de-DE" sz="1400" b="0" i="0" u="none" strike="noStrike" cap="none" normalizeH="0" baseline="0" dirty="0">
                        <a:ln>
                          <a:noFill/>
                        </a:ln>
                        <a:solidFill>
                          <a:srgbClr val="000000"/>
                        </a:solidFill>
                        <a:effectLst/>
                        <a:latin typeface="Arial" charset="0"/>
                        <a:cs typeface="Arial"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58190">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269875"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chemeClr val="tx1"/>
                          </a:solidFill>
                          <a:effectLst/>
                          <a:latin typeface="Arial" charset="0"/>
                          <a:cs typeface="Times New Roman" pitchFamily="18" charset="0"/>
                        </a:rPr>
                        <a:t>Handlungshilfe-Administrator</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Verantwortlich für die HH 4.0 in der Arbeitsschutzorganisation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Hat Zugriff auf alle Programmfunktionen </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Ist Ansprechpartner für alle Fragen im Programm</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Spielt das Inhaltsupdate ein</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Erstellt Datenbankbackups und Sicherheitskopien</a:t>
                      </a:r>
                      <a:endParaRPr kumimoji="0" lang="de-DE" altLang="de-DE" sz="1400" b="0" i="0" u="none" strike="noStrike" cap="none" normalizeH="0" baseline="0" dirty="0">
                        <a:ln>
                          <a:noFill/>
                        </a:ln>
                        <a:solidFill>
                          <a:schemeClr val="tx1"/>
                        </a:solidFill>
                        <a:effectLst/>
                        <a:latin typeface="Arial" charset="0"/>
                        <a:cs typeface="Arial"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31474">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269875"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err="1">
                          <a:ln>
                            <a:noFill/>
                          </a:ln>
                          <a:solidFill>
                            <a:schemeClr val="tx1"/>
                          </a:solidFill>
                          <a:effectLst/>
                          <a:latin typeface="Arial" charset="0"/>
                          <a:cs typeface="Times New Roman" pitchFamily="18" charset="0"/>
                        </a:rPr>
                        <a:t>Supervisoren</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Legen Organisationseinheiten und Arbeitsplaner an</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Verwalten die Benutzerrechte</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Sind verantwortlich für den Betriebsspezifischen Inhalt</a:t>
                      </a:r>
                      <a:endParaRPr kumimoji="0" lang="de-DE" altLang="de-DE" sz="1400" b="0" i="0" u="none" strike="noStrike" cap="none" normalizeH="0" baseline="0" dirty="0">
                        <a:ln>
                          <a:noFill/>
                        </a:ln>
                        <a:solidFill>
                          <a:schemeClr val="tx1"/>
                        </a:solidFill>
                        <a:effectLst/>
                        <a:latin typeface="Arial" charset="0"/>
                        <a:cs typeface="Arial"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474">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269875"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chemeClr val="tx1"/>
                          </a:solidFill>
                          <a:effectLst/>
                          <a:latin typeface="Arial" charset="0"/>
                          <a:cs typeface="Times New Roman" pitchFamily="18" charset="0"/>
                        </a:rPr>
                        <a:t>Anwendende</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Bearbeiten die </a:t>
                      </a:r>
                      <a:r>
                        <a:rPr kumimoji="0" lang="de-DE" altLang="de-DE" sz="1400" b="0" i="0" u="none" strike="noStrike" cap="none" normalizeH="0" baseline="0" dirty="0" err="1">
                          <a:ln>
                            <a:noFill/>
                          </a:ln>
                          <a:solidFill>
                            <a:schemeClr val="tx1"/>
                          </a:solidFill>
                          <a:effectLst/>
                          <a:latin typeface="Arial" charset="0"/>
                          <a:cs typeface="Times New Roman" pitchFamily="18" charset="0"/>
                        </a:rPr>
                        <a:t>Arbeitsplanerinhalte</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Bereiten die Gefährdungsermittlung vor, führen sie durch und </a:t>
                      </a:r>
                      <a:br>
                        <a:rPr kumimoji="0" lang="de-DE" altLang="de-DE" sz="1400" b="0" i="0" u="none" strike="noStrike" cap="none" normalizeH="0" baseline="0" dirty="0">
                          <a:ln>
                            <a:noFill/>
                          </a:ln>
                          <a:solidFill>
                            <a:schemeClr val="tx1"/>
                          </a:solidFill>
                          <a:effectLst/>
                          <a:latin typeface="Arial" charset="0"/>
                          <a:cs typeface="Times New Roman" pitchFamily="18" charset="0"/>
                        </a:rPr>
                      </a:br>
                      <a:r>
                        <a:rPr kumimoji="0" lang="de-DE" altLang="de-DE" sz="1400" b="0" i="0" u="none" strike="noStrike" cap="none" normalizeH="0" baseline="0" dirty="0">
                          <a:ln>
                            <a:noFill/>
                          </a:ln>
                          <a:solidFill>
                            <a:schemeClr val="tx1"/>
                          </a:solidFill>
                          <a:effectLst/>
                          <a:latin typeface="Arial" charset="0"/>
                          <a:cs typeface="Times New Roman" pitchFamily="18" charset="0"/>
                        </a:rPr>
                        <a:t>  dokumentieren die Beurteilungsergebnisse</a:t>
                      </a: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31474">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269875"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chemeClr val="tx1"/>
                          </a:solidFill>
                          <a:effectLst/>
                          <a:latin typeface="Arial" charset="0"/>
                          <a:cs typeface="Times New Roman" pitchFamily="18" charset="0"/>
                        </a:rPr>
                        <a:t>Lesende Organisationseinheit (OE)</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Sicht auf die ganze Organisationseinheit</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keine Schreibrechte</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keinen Benutzerbereich</a:t>
                      </a:r>
                      <a:endParaRPr kumimoji="0" lang="de-DE" altLang="de-DE" sz="1400" b="0" i="0" u="none" strike="noStrike" cap="none" normalizeH="0" baseline="0" dirty="0">
                        <a:ln>
                          <a:noFill/>
                        </a:ln>
                        <a:solidFill>
                          <a:schemeClr val="tx1"/>
                        </a:solidFill>
                        <a:effectLst/>
                        <a:latin typeface="Arial" charset="0"/>
                        <a:cs typeface="Arial"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731474">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26670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chemeClr val="tx1"/>
                          </a:solidFill>
                          <a:effectLst/>
                          <a:latin typeface="Arial" charset="0"/>
                          <a:cs typeface="Times New Roman" pitchFamily="18" charset="0"/>
                        </a:rPr>
                        <a:t>Lesende </a:t>
                      </a:r>
                      <a:br>
                        <a:rPr kumimoji="0" lang="de-DE" altLang="de-DE" sz="1400" b="1" i="0" u="none" strike="noStrike" cap="none" normalizeH="0" baseline="0" dirty="0">
                          <a:ln>
                            <a:noFill/>
                          </a:ln>
                          <a:solidFill>
                            <a:schemeClr val="tx1"/>
                          </a:solidFill>
                          <a:effectLst/>
                          <a:latin typeface="Arial" charset="0"/>
                          <a:cs typeface="Times New Roman" pitchFamily="18" charset="0"/>
                        </a:rPr>
                      </a:br>
                      <a:r>
                        <a:rPr kumimoji="0" lang="de-DE" altLang="de-DE" sz="1400" b="1" i="0" u="none" strike="noStrike" cap="none" normalizeH="0" baseline="0" dirty="0">
                          <a:ln>
                            <a:noFill/>
                          </a:ln>
                          <a:solidFill>
                            <a:schemeClr val="tx1"/>
                          </a:solidFill>
                          <a:effectLst/>
                          <a:latin typeface="Arial" charset="0"/>
                          <a:cs typeface="Times New Roman" pitchFamily="18" charset="0"/>
                        </a:rPr>
                        <a:t>Arbeitsplaner </a:t>
                      </a:r>
                    </a:p>
                    <a:p>
                      <a:pPr marL="26670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a:ln>
                            <a:noFill/>
                          </a:ln>
                          <a:solidFill>
                            <a:schemeClr val="tx1"/>
                          </a:solidFill>
                          <a:effectLst/>
                          <a:latin typeface="Arial" charset="0"/>
                          <a:cs typeface="Times New Roman" pitchFamily="18" charset="0"/>
                        </a:rPr>
                        <a:t>(AP)</a:t>
                      </a:r>
                      <a:endParaRPr kumimoji="0" lang="de-DE" altLang="de-DE" sz="1400" b="0" i="0" u="none" strike="noStrike" cap="none" normalizeH="0" baseline="0" dirty="0">
                        <a:ln>
                          <a:noFill/>
                        </a:ln>
                        <a:solidFill>
                          <a:schemeClr val="tx1"/>
                        </a:solidFill>
                        <a:effectLst/>
                        <a:latin typeface="Arial" charset="0"/>
                        <a:cs typeface="Times New Roman" pitchFamily="18"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tc>
                  <a:txBody>
                    <a:bodyPr/>
                    <a:lstStyle>
                      <a:lvl1pPr>
                        <a:spcAft>
                          <a:spcPts val="600"/>
                        </a:spcAft>
                        <a:buClr>
                          <a:srgbClr val="FF9900"/>
                        </a:buClr>
                        <a:buFont typeface="Arial" charset="0"/>
                        <a:defRPr>
                          <a:solidFill>
                            <a:srgbClr val="1B367A"/>
                          </a:solidFill>
                          <a:latin typeface="Arial" charset="0"/>
                          <a:cs typeface="Arial" charset="0"/>
                        </a:defRPr>
                      </a:lvl1pPr>
                      <a:lvl2pPr>
                        <a:spcAft>
                          <a:spcPts val="600"/>
                        </a:spcAft>
                        <a:buClr>
                          <a:srgbClr val="FF9900"/>
                        </a:buClr>
                        <a:buFont typeface="Arial" charset="0"/>
                        <a:defRPr>
                          <a:solidFill>
                            <a:srgbClr val="1B367A"/>
                          </a:solidFill>
                          <a:latin typeface="Arial" charset="0"/>
                          <a:cs typeface="Arial" charset="0"/>
                        </a:defRPr>
                      </a:lvl2pPr>
                      <a:lvl3pPr>
                        <a:spcAft>
                          <a:spcPts val="600"/>
                        </a:spcAft>
                        <a:buClr>
                          <a:srgbClr val="FF9900"/>
                        </a:buClr>
                        <a:buFont typeface="Arial" charset="0"/>
                        <a:defRPr>
                          <a:solidFill>
                            <a:srgbClr val="1B367A"/>
                          </a:solidFill>
                          <a:latin typeface="Arial" charset="0"/>
                          <a:cs typeface="Arial" charset="0"/>
                        </a:defRPr>
                      </a:lvl3pPr>
                      <a:lvl4pPr>
                        <a:spcAft>
                          <a:spcPts val="600"/>
                        </a:spcAft>
                        <a:buClr>
                          <a:srgbClr val="FF9900"/>
                        </a:buClr>
                        <a:buFont typeface="Arial" charset="0"/>
                        <a:defRPr>
                          <a:solidFill>
                            <a:srgbClr val="1B367A"/>
                          </a:solidFill>
                          <a:latin typeface="Arial" charset="0"/>
                          <a:cs typeface="Arial" charset="0"/>
                        </a:defRPr>
                      </a:lvl4pPr>
                      <a:lvl5pPr>
                        <a:spcAft>
                          <a:spcPts val="600"/>
                        </a:spcAft>
                        <a:buClr>
                          <a:srgbClr val="FF9900"/>
                        </a:buClr>
                        <a:buFont typeface="Arial" charset="0"/>
                        <a:defRPr>
                          <a:solidFill>
                            <a:srgbClr val="1B367A"/>
                          </a:solidFill>
                          <a:latin typeface="Arial" charset="0"/>
                          <a:cs typeface="Arial" charset="0"/>
                        </a:defRPr>
                      </a:lvl5pPr>
                      <a:lvl6pPr fontAlgn="base">
                        <a:spcBef>
                          <a:spcPct val="0"/>
                        </a:spcBef>
                        <a:spcAft>
                          <a:spcPts val="600"/>
                        </a:spcAft>
                        <a:buClr>
                          <a:srgbClr val="FF9900"/>
                        </a:buClr>
                        <a:buFont typeface="Arial" charset="0"/>
                        <a:defRPr>
                          <a:solidFill>
                            <a:srgbClr val="1B367A"/>
                          </a:solidFill>
                          <a:latin typeface="Arial" charset="0"/>
                          <a:cs typeface="Arial" charset="0"/>
                        </a:defRPr>
                      </a:lvl6pPr>
                      <a:lvl7pPr fontAlgn="base">
                        <a:spcBef>
                          <a:spcPct val="0"/>
                        </a:spcBef>
                        <a:spcAft>
                          <a:spcPts val="600"/>
                        </a:spcAft>
                        <a:buClr>
                          <a:srgbClr val="FF9900"/>
                        </a:buClr>
                        <a:buFont typeface="Arial" charset="0"/>
                        <a:defRPr>
                          <a:solidFill>
                            <a:srgbClr val="1B367A"/>
                          </a:solidFill>
                          <a:latin typeface="Arial" charset="0"/>
                          <a:cs typeface="Arial" charset="0"/>
                        </a:defRPr>
                      </a:lvl7pPr>
                      <a:lvl8pPr fontAlgn="base">
                        <a:spcBef>
                          <a:spcPct val="0"/>
                        </a:spcBef>
                        <a:spcAft>
                          <a:spcPts val="600"/>
                        </a:spcAft>
                        <a:buClr>
                          <a:srgbClr val="FF9900"/>
                        </a:buClr>
                        <a:buFont typeface="Arial" charset="0"/>
                        <a:defRPr>
                          <a:solidFill>
                            <a:srgbClr val="1B367A"/>
                          </a:solidFill>
                          <a:latin typeface="Arial" charset="0"/>
                          <a:cs typeface="Arial" charset="0"/>
                        </a:defRPr>
                      </a:lvl8pPr>
                      <a:lvl9pPr fontAlgn="base">
                        <a:spcBef>
                          <a:spcPct val="0"/>
                        </a:spcBef>
                        <a:spcAft>
                          <a:spcPts val="600"/>
                        </a:spcAft>
                        <a:buClr>
                          <a:srgbClr val="FF9900"/>
                        </a:buClr>
                        <a:buFont typeface="Arial" charset="0"/>
                        <a:defRPr>
                          <a:solidFill>
                            <a:srgbClr val="1B367A"/>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Sicht auf einen oder mehrere einzelne Arbeitsplaner</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keine Schreibrechte</a:t>
                      </a:r>
                      <a:endParaRPr kumimoji="0" lang="de-DE" altLang="de-DE"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0" i="0" u="none" strike="noStrike" cap="none" normalizeH="0" baseline="0" dirty="0">
                          <a:ln>
                            <a:noFill/>
                          </a:ln>
                          <a:solidFill>
                            <a:schemeClr val="tx1"/>
                          </a:solidFill>
                          <a:effectLst/>
                          <a:latin typeface="Arial" charset="0"/>
                          <a:cs typeface="Times New Roman" pitchFamily="18" charset="0"/>
                        </a:rPr>
                        <a:t>- Haben keinen Benutzerbereich</a:t>
                      </a:r>
                      <a:endParaRPr kumimoji="0" lang="de-DE" altLang="de-DE" sz="1400" b="0" i="0" u="none" strike="noStrike" cap="none" normalizeH="0" baseline="0" dirty="0">
                        <a:ln>
                          <a:noFill/>
                        </a:ln>
                        <a:solidFill>
                          <a:schemeClr val="tx1"/>
                        </a:solidFill>
                        <a:effectLst/>
                        <a:latin typeface="Arial" charset="0"/>
                        <a:cs typeface="Arial" charset="0"/>
                      </a:endParaRPr>
                    </a:p>
                  </a:txBody>
                  <a:tcPr marL="99060" marR="99060" marT="45701" marB="45701" horzOverflow="overflow">
                    <a:lnL w="0" cap="flat" cmpd="sng" algn="ctr">
                      <a:solidFill>
                        <a:srgbClr val="183479"/>
                      </a:solidFill>
                      <a:prstDash val="solid"/>
                      <a:round/>
                      <a:headEnd type="none" w="med" len="med"/>
                      <a:tailEnd type="none" w="med" len="med"/>
                    </a:lnL>
                    <a:lnR w="0" cap="flat" cmpd="sng" algn="ctr">
                      <a:solidFill>
                        <a:srgbClr val="183479"/>
                      </a:solidFill>
                      <a:prstDash val="solid"/>
                      <a:round/>
                      <a:headEnd type="none" w="med" len="med"/>
                      <a:tailEnd type="none" w="med" len="med"/>
                    </a:lnR>
                    <a:lnT w="0" cap="flat" cmpd="sng" algn="ctr">
                      <a:solidFill>
                        <a:srgbClr val="183479"/>
                      </a:solidFill>
                      <a:prstDash val="solid"/>
                      <a:round/>
                      <a:headEnd type="none" w="med" len="med"/>
                      <a:tailEnd type="none" w="med" len="med"/>
                    </a:lnT>
                    <a:lnB w="0" cap="flat" cmpd="sng" algn="ctr">
                      <a:solidFill>
                        <a:srgbClr val="18347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9244" name="Titel 1"/>
          <p:cNvSpPr>
            <a:spLocks noGrp="1"/>
          </p:cNvSpPr>
          <p:nvPr>
            <p:ph type="title" idx="4294967295"/>
          </p:nvPr>
        </p:nvSpPr>
        <p:spPr>
          <a:xfrm>
            <a:off x="504000" y="333378"/>
            <a:ext cx="7500011"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r>
              <a:rPr altLang="de-DE" sz="2600" dirty="0"/>
              <a:t>Rollenübersicht</a:t>
            </a:r>
          </a:p>
        </p:txBody>
      </p:sp>
      <p:sp>
        <p:nvSpPr>
          <p:cNvPr id="9245" name="Text Box 149"/>
          <p:cNvSpPr txBox="1">
            <a:spLocks noChangeArrowheads="1"/>
          </p:cNvSpPr>
          <p:nvPr/>
        </p:nvSpPr>
        <p:spPr bwMode="auto">
          <a:xfrm rot="16200000">
            <a:off x="6887039" y="3730380"/>
            <a:ext cx="4089400" cy="779065"/>
          </a:xfrm>
          <a:prstGeom prst="rect">
            <a:avLst/>
          </a:prstGeom>
          <a:noFill/>
          <a:ln w="38100" algn="ctr">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b="1" dirty="0">
                <a:solidFill>
                  <a:srgbClr val="000064"/>
                </a:solidFill>
              </a:rPr>
              <a:t>Benutzerrollen innerhalb der </a:t>
            </a:r>
          </a:p>
          <a:p>
            <a:pPr eaLnBrk="1" hangingPunct="1">
              <a:spcAft>
                <a:spcPct val="0"/>
              </a:spcAft>
              <a:buClrTx/>
              <a:buFontTx/>
              <a:buNone/>
            </a:pPr>
            <a:r>
              <a:rPr lang="de-DE" altLang="de-DE" b="1" dirty="0">
                <a:solidFill>
                  <a:srgbClr val="000064"/>
                </a:solidFill>
              </a:rPr>
              <a:t>Handlungshilfe 4.0</a:t>
            </a:r>
          </a:p>
        </p:txBody>
      </p:sp>
      <p:sp>
        <p:nvSpPr>
          <p:cNvPr id="9248" name="Rectangle 37"/>
          <p:cNvSpPr>
            <a:spLocks noChangeArrowheads="1"/>
          </p:cNvSpPr>
          <p:nvPr/>
        </p:nvSpPr>
        <p:spPr bwMode="auto">
          <a:xfrm>
            <a:off x="651801" y="2113310"/>
            <a:ext cx="7675430" cy="4084638"/>
          </a:xfrm>
          <a:prstGeom prst="rect">
            <a:avLst/>
          </a:prstGeom>
          <a:noFill/>
          <a:ln w="38100">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pic>
        <p:nvPicPr>
          <p:cNvPr id="11" name="Picture 153"/>
          <p:cNvPicPr>
            <a:picLocks noChangeAspect="1" noChangeArrowheads="1"/>
          </p:cNvPicPr>
          <p:nvPr/>
        </p:nvPicPr>
        <p:blipFill>
          <a:blip r:embed="rId3" cstate="print">
            <a:extLst>
              <a:ext uri="{28A0092B-C50C-407E-A947-70E740481C1C}">
                <a14:useLocalDpi xmlns:a14="http://schemas.microsoft.com/office/drawing/2010/main" val="0"/>
              </a:ext>
            </a:extLst>
          </a:blip>
          <a:srcRect b="16547"/>
          <a:stretch>
            <a:fillRect/>
          </a:stretch>
        </p:blipFill>
        <p:spPr bwMode="auto">
          <a:xfrm>
            <a:off x="721965" y="4767610"/>
            <a:ext cx="1984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4"/>
          <p:cNvPicPr>
            <a:picLocks noChangeAspect="1" noChangeArrowheads="1"/>
          </p:cNvPicPr>
          <p:nvPr/>
        </p:nvPicPr>
        <p:blipFill>
          <a:blip r:embed="rId4" cstate="print">
            <a:extLst>
              <a:ext uri="{28A0092B-C50C-407E-A947-70E740481C1C}">
                <a14:useLocalDpi xmlns:a14="http://schemas.microsoft.com/office/drawing/2010/main" val="0"/>
              </a:ext>
            </a:extLst>
          </a:blip>
          <a:srcRect l="8380" r="12849" b="15442"/>
          <a:stretch>
            <a:fillRect/>
          </a:stretch>
        </p:blipFill>
        <p:spPr bwMode="auto">
          <a:xfrm>
            <a:off x="712440" y="5505798"/>
            <a:ext cx="2238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9210" y="3342035"/>
            <a:ext cx="4064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8"/>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555"/>
          <a:stretch/>
        </p:blipFill>
        <p:spPr bwMode="auto">
          <a:xfrm>
            <a:off x="2321272" y="4057998"/>
            <a:ext cx="471488" cy="635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7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18097" y="5292849"/>
            <a:ext cx="4095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3"/>
          <p:cNvPicPr>
            <a:picLocks noChangeAspect="1" noChangeArrowheads="1"/>
          </p:cNvPicPr>
          <p:nvPr/>
        </p:nvPicPr>
        <p:blipFill>
          <a:blip r:embed="rId3" cstate="print">
            <a:extLst>
              <a:ext uri="{28A0092B-C50C-407E-A947-70E740481C1C}">
                <a14:useLocalDpi xmlns:a14="http://schemas.microsoft.com/office/drawing/2010/main" val="0"/>
              </a:ext>
            </a:extLst>
          </a:blip>
          <a:srcRect b="16547"/>
          <a:stretch>
            <a:fillRect/>
          </a:stretch>
        </p:blipFill>
        <p:spPr bwMode="auto">
          <a:xfrm>
            <a:off x="721965" y="3307893"/>
            <a:ext cx="1984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4"/>
          <p:cNvPicPr>
            <a:picLocks noChangeAspect="1" noChangeArrowheads="1"/>
          </p:cNvPicPr>
          <p:nvPr/>
        </p:nvPicPr>
        <p:blipFill>
          <a:blip r:embed="rId4" cstate="print">
            <a:extLst>
              <a:ext uri="{28A0092B-C50C-407E-A947-70E740481C1C}">
                <a14:useLocalDpi xmlns:a14="http://schemas.microsoft.com/office/drawing/2010/main" val="0"/>
              </a:ext>
            </a:extLst>
          </a:blip>
          <a:srcRect l="8380" r="12849" b="15442"/>
          <a:stretch>
            <a:fillRect/>
          </a:stretch>
        </p:blipFill>
        <p:spPr bwMode="auto">
          <a:xfrm>
            <a:off x="709265" y="4042519"/>
            <a:ext cx="2238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53"/>
          <p:cNvPicPr>
            <a:picLocks noChangeAspect="1" noChangeArrowheads="1"/>
          </p:cNvPicPr>
          <p:nvPr/>
        </p:nvPicPr>
        <p:blipFill>
          <a:blip r:embed="rId3" cstate="print">
            <a:extLst>
              <a:ext uri="{28A0092B-C50C-407E-A947-70E740481C1C}">
                <a14:useLocalDpi xmlns:a14="http://schemas.microsoft.com/office/drawing/2010/main" val="0"/>
              </a:ext>
            </a:extLst>
          </a:blip>
          <a:srcRect b="16547"/>
          <a:stretch>
            <a:fillRect/>
          </a:stretch>
        </p:blipFill>
        <p:spPr bwMode="auto">
          <a:xfrm>
            <a:off x="720377" y="2153295"/>
            <a:ext cx="1984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Quellbild anzeigen"/>
          <p:cNvPicPr>
            <a:picLocks noChangeArrowheads="1"/>
          </p:cNvPicPr>
          <p:nvPr/>
        </p:nvPicPr>
        <p:blipFill>
          <a:blip r:embed="rId8" cstate="print">
            <a:clrChange>
              <a:clrFrom>
                <a:srgbClr val="FFFFFF"/>
              </a:clrFrom>
              <a:clrTo>
                <a:srgbClr val="FFFFFF">
                  <a:alpha val="0"/>
                </a:srgbClr>
              </a:clrTo>
            </a:clrChange>
            <a:extLst>
              <a:ext uri="{BEBA8EAE-BF5A-486C-A8C5-ECC9F3942E4B}">
                <a14:imgProps xmlns:a14="http://schemas.microsoft.com/office/drawing/2010/main">
                  <a14:imgLayer r:embed="rId9">
                    <a14:imgEffect>
                      <a14:artisticMarker/>
                    </a14:imgEffect>
                    <a14:imgEffect>
                      <a14:sharpenSoften amount="-10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322373" y="2334693"/>
            <a:ext cx="403245" cy="4320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504000" y="333378"/>
            <a:ext cx="7500012" cy="504825"/>
          </a:xfrm>
          <a:extLs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altLang="de-DE" sz="2600" dirty="0">
                <a:solidFill>
                  <a:schemeClr val="tx1"/>
                </a:solidFill>
              </a:rPr>
              <a:t>Programmstart: Seite aufrufen und anmelden</a:t>
            </a:r>
          </a:p>
        </p:txBody>
      </p:sp>
      <p:sp>
        <p:nvSpPr>
          <p:cNvPr id="10243" name="Inhaltsplatzhalter 2"/>
          <p:cNvSpPr>
            <a:spLocks noGrp="1"/>
          </p:cNvSpPr>
          <p:nvPr>
            <p:ph idx="1"/>
          </p:nvPr>
        </p:nvSpPr>
        <p:spPr>
          <a:xfrm>
            <a:off x="507339" y="1125541"/>
            <a:ext cx="8928000" cy="2447925"/>
          </a:xfrm>
        </p:spPr>
        <p:txBody>
          <a:bodyPr/>
          <a:lstStyle/>
          <a:p>
            <a:pPr marL="266700" indent="-266700" eaLnBrk="1" hangingPunct="1">
              <a:spcAft>
                <a:spcPts val="1000"/>
              </a:spcAft>
            </a:pPr>
            <a:r>
              <a:rPr altLang="de-DE" dirty="0">
                <a:solidFill>
                  <a:schemeClr val="tx1"/>
                </a:solidFill>
              </a:rPr>
              <a:t>Bei der VM-/Serverversion rufen Sie die URL des Webservers bzw. die gespeicherte Seite über die Favoriten-/Lesezeichenleiste auf.</a:t>
            </a:r>
          </a:p>
          <a:p>
            <a:pPr marL="266700" indent="-266700" eaLnBrk="1" hangingPunct="1">
              <a:spcAft>
                <a:spcPts val="1000"/>
              </a:spcAft>
            </a:pPr>
            <a:endParaRPr altLang="de-DE" dirty="0"/>
          </a:p>
          <a:p>
            <a:pPr marL="266700" indent="-266700" eaLnBrk="1" hangingPunct="1">
              <a:spcAft>
                <a:spcPts val="1000"/>
              </a:spcAft>
            </a:pPr>
            <a:endParaRPr altLang="de-DE" sz="500" dirty="0"/>
          </a:p>
          <a:p>
            <a:pPr marL="266700" indent="-266700" eaLnBrk="1" hangingPunct="1">
              <a:spcAft>
                <a:spcPts val="1000"/>
              </a:spcAft>
            </a:pPr>
            <a:r>
              <a:rPr altLang="de-DE" dirty="0">
                <a:solidFill>
                  <a:schemeClr val="tx1"/>
                </a:solidFill>
              </a:rPr>
              <a:t>Bei der Einzelplatzversion starten Sie </a:t>
            </a:r>
            <a:br>
              <a:rPr altLang="de-DE" dirty="0">
                <a:solidFill>
                  <a:schemeClr val="tx1"/>
                </a:solidFill>
              </a:rPr>
            </a:br>
            <a:r>
              <a:rPr altLang="de-DE" dirty="0">
                <a:solidFill>
                  <a:schemeClr val="tx1"/>
                </a:solidFill>
              </a:rPr>
              <a:t>die HH 4.0 durch Doppelklick auf die </a:t>
            </a:r>
            <a:br>
              <a:rPr altLang="de-DE" dirty="0">
                <a:solidFill>
                  <a:schemeClr val="tx1"/>
                </a:solidFill>
              </a:rPr>
            </a:br>
            <a:r>
              <a:rPr altLang="de-DE" dirty="0">
                <a:solidFill>
                  <a:schemeClr val="tx1"/>
                </a:solidFill>
              </a:rPr>
              <a:t>Desktopverknüpfung bzw. auf die Datei </a:t>
            </a:r>
            <a:br>
              <a:rPr altLang="de-DE" dirty="0">
                <a:solidFill>
                  <a:schemeClr val="tx1"/>
                </a:solidFill>
              </a:rPr>
            </a:br>
            <a:r>
              <a:rPr altLang="de-DE" b="1" dirty="0">
                <a:solidFill>
                  <a:schemeClr val="tx1"/>
                </a:solidFill>
              </a:rPr>
              <a:t>Handlungshilfe.bat</a:t>
            </a:r>
            <a:r>
              <a:rPr altLang="de-DE" dirty="0">
                <a:solidFill>
                  <a:schemeClr val="tx1"/>
                </a:solidFill>
              </a:rPr>
              <a:t>. </a:t>
            </a:r>
            <a:br>
              <a:rPr altLang="de-DE" dirty="0">
                <a:solidFill>
                  <a:schemeClr val="tx1"/>
                </a:solidFill>
              </a:rPr>
            </a:br>
            <a:endParaRPr altLang="de-DE" sz="500" dirty="0">
              <a:solidFill>
                <a:schemeClr val="tx1"/>
              </a:solidFill>
            </a:endParaRPr>
          </a:p>
          <a:p>
            <a:pPr marL="266700" indent="-266700" eaLnBrk="1" hangingPunct="1">
              <a:spcAft>
                <a:spcPts val="1000"/>
              </a:spcAft>
            </a:pPr>
            <a:r>
              <a:rPr altLang="de-DE" dirty="0"/>
              <a:t>Anschließend melden Sie sich auf der </a:t>
            </a:r>
            <a:br>
              <a:rPr altLang="de-DE" dirty="0"/>
            </a:br>
            <a:r>
              <a:rPr altLang="de-DE" dirty="0"/>
              <a:t>Startseite mit Benutzernamen und Passwort an.</a:t>
            </a:r>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2358" y="2492896"/>
            <a:ext cx="1428874" cy="97627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3788" y="2492896"/>
            <a:ext cx="2171700" cy="16097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342" y="4725145"/>
            <a:ext cx="5590488" cy="150656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7177" y="1844824"/>
            <a:ext cx="4269651" cy="43204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4613" y="4163913"/>
            <a:ext cx="4191000" cy="18573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4613" y="1268413"/>
            <a:ext cx="4191000" cy="18573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7"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Programmstart – Passwort ändern</a:t>
            </a:r>
          </a:p>
        </p:txBody>
      </p:sp>
      <p:sp>
        <p:nvSpPr>
          <p:cNvPr id="11268" name="Inhaltsplatzhalter 2"/>
          <p:cNvSpPr>
            <a:spLocks/>
          </p:cNvSpPr>
          <p:nvPr/>
        </p:nvSpPr>
        <p:spPr bwMode="auto">
          <a:xfrm>
            <a:off x="507341" y="1124744"/>
            <a:ext cx="892800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ts val="1200"/>
              </a:spcAft>
            </a:pPr>
            <a:r>
              <a:rPr lang="de-DE" altLang="de-DE" dirty="0"/>
              <a:t>Nach der ersten Anmeldung wird</a:t>
            </a:r>
            <a:br>
              <a:rPr lang="de-DE" altLang="de-DE" dirty="0"/>
            </a:br>
            <a:r>
              <a:rPr lang="de-DE" altLang="de-DE" dirty="0"/>
              <a:t>zum Ändern des Passwortes</a:t>
            </a:r>
            <a:br>
              <a:rPr lang="de-DE" altLang="de-DE" dirty="0"/>
            </a:br>
            <a:r>
              <a:rPr lang="de-DE" altLang="de-DE" dirty="0"/>
              <a:t>aufgerufen. Sie können erneut </a:t>
            </a:r>
            <a:br>
              <a:rPr lang="de-DE" altLang="de-DE" dirty="0"/>
            </a:br>
            <a:r>
              <a:rPr lang="de-DE" altLang="de-DE" dirty="0"/>
              <a:t>dasselbe Passwort eingeben.</a:t>
            </a:r>
          </a:p>
          <a:p>
            <a:pPr eaLnBrk="1" hangingPunct="1">
              <a:spcAft>
                <a:spcPts val="1200"/>
              </a:spcAft>
            </a:pPr>
            <a:r>
              <a:rPr lang="de-DE" altLang="de-DE" dirty="0"/>
              <a:t>Das Passwort läuft nicht ab. </a:t>
            </a:r>
          </a:p>
          <a:p>
            <a:pPr eaLnBrk="1" hangingPunct="1"/>
            <a:r>
              <a:rPr lang="de-DE" altLang="de-DE" dirty="0"/>
              <a:t>Es gelten folgende Passwortregeln:</a:t>
            </a:r>
          </a:p>
          <a:p>
            <a:pPr eaLnBrk="1" hangingPunct="1">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t>Mindestens 8 Zeichen</a:t>
            </a:r>
            <a:endParaRPr lang="de-DE" altLang="de-DE" dirty="0">
              <a:solidFill>
                <a:schemeClr val="tx1"/>
              </a:solidFill>
            </a:endParaRPr>
          </a:p>
          <a:p>
            <a:pPr eaLnBrk="1" hangingPunct="1">
              <a:spcAft>
                <a:spcPts val="500"/>
              </a:spcAft>
              <a:buFont typeface="Arial" charset="0"/>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a:t>
            </a:r>
            <a:r>
              <a:rPr lang="de-DE" altLang="de-DE" dirty="0"/>
              <a:t>Mindestens ein Groß- und ein </a:t>
            </a:r>
            <a:br>
              <a:rPr lang="de-DE" altLang="de-DE" dirty="0"/>
            </a:br>
            <a:r>
              <a:rPr lang="de-DE" altLang="de-DE" dirty="0"/>
              <a:t>    Kleinbuchstabe</a:t>
            </a:r>
          </a:p>
          <a:p>
            <a:pPr eaLnBrk="1" hangingPunct="1">
              <a:buFont typeface="Arial" charset="0"/>
              <a:buNone/>
            </a:pPr>
            <a:r>
              <a:rPr lang="de-DE" altLang="de-DE" dirty="0"/>
              <a:t>	 </a:t>
            </a:r>
            <a:r>
              <a:rPr lang="de-DE" altLang="de-DE" dirty="0">
                <a:solidFill>
                  <a:srgbClr val="FF9900"/>
                </a:solidFill>
                <a:sym typeface="Wingdings 3" pitchFamily="18" charset="2"/>
              </a:rPr>
              <a:t></a:t>
            </a:r>
            <a:r>
              <a:rPr lang="de-DE" altLang="de-DE" dirty="0">
                <a:solidFill>
                  <a:schemeClr val="accent1"/>
                </a:solidFill>
                <a:sym typeface="Wingdings 3" pitchFamily="18" charset="2"/>
              </a:rPr>
              <a:t> </a:t>
            </a:r>
            <a:r>
              <a:rPr lang="de-DE" altLang="de-DE" dirty="0"/>
              <a:t>Mindestens eine Zahl</a:t>
            </a:r>
            <a:endParaRPr lang="de-DE" altLang="de-DE" dirty="0">
              <a:solidFill>
                <a:schemeClr val="tx1"/>
              </a:solidFill>
            </a:endParaRPr>
          </a:p>
          <a:p>
            <a:pPr eaLnBrk="1" hangingPunct="1">
              <a:spcAft>
                <a:spcPts val="500"/>
              </a:spcAft>
              <a:buFont typeface="Arial" charset="0"/>
              <a:buNone/>
            </a:pPr>
            <a:r>
              <a:rPr lang="de-DE" altLang="de-DE" dirty="0">
                <a:solidFill>
                  <a:schemeClr val="tx1"/>
                </a:solidFill>
              </a:rPr>
              <a:t>	 </a:t>
            </a:r>
            <a:r>
              <a:rPr lang="de-DE" altLang="de-DE" dirty="0">
                <a:solidFill>
                  <a:srgbClr val="FF9900"/>
                </a:solidFill>
                <a:sym typeface="Wingdings 3" pitchFamily="18" charset="2"/>
              </a:rPr>
              <a:t></a:t>
            </a:r>
            <a:r>
              <a:rPr lang="de-DE" altLang="de-DE" dirty="0">
                <a:solidFill>
                  <a:schemeClr val="tx1"/>
                </a:solidFill>
                <a:sym typeface="Wingdings 3" pitchFamily="18" charset="2"/>
              </a:rPr>
              <a:t> </a:t>
            </a:r>
            <a:r>
              <a:rPr lang="de-DE" altLang="de-DE" dirty="0"/>
              <a:t>Mindestens ein Sonderzeichen </a:t>
            </a:r>
            <a:br>
              <a:rPr lang="de-DE" altLang="de-DE" dirty="0"/>
            </a:br>
            <a:r>
              <a:rPr lang="de-DE" altLang="de-DE" dirty="0"/>
              <a:t>    (z. B. Satzzeichen, Rechen-</a:t>
            </a:r>
            <a:br>
              <a:rPr lang="de-DE" altLang="de-DE" dirty="0"/>
            </a:br>
            <a:r>
              <a:rPr lang="de-DE" altLang="de-DE" dirty="0"/>
              <a:t>    </a:t>
            </a:r>
            <a:r>
              <a:rPr lang="de-DE" altLang="de-DE" dirty="0" err="1"/>
              <a:t>zeichen</a:t>
            </a:r>
            <a:r>
              <a:rPr lang="de-DE" altLang="de-DE" dirty="0"/>
              <a:t> und Klammern)</a:t>
            </a:r>
          </a:p>
        </p:txBody>
      </p:sp>
      <p:sp>
        <p:nvSpPr>
          <p:cNvPr id="11269" name="Oval 10"/>
          <p:cNvSpPr>
            <a:spLocks noChangeArrowheads="1"/>
          </p:cNvSpPr>
          <p:nvPr/>
        </p:nvSpPr>
        <p:spPr bwMode="auto">
          <a:xfrm>
            <a:off x="8934212" y="2095104"/>
            <a:ext cx="390393" cy="360363"/>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cxnSp>
        <p:nvCxnSpPr>
          <p:cNvPr id="3" name="Gerade Verbindung mit Pfeil 2"/>
          <p:cNvCxnSpPr/>
          <p:nvPr/>
        </p:nvCxnSpPr>
        <p:spPr>
          <a:xfrm flipH="1">
            <a:off x="8121352" y="2455466"/>
            <a:ext cx="936906" cy="2485702"/>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Abgerundetes Rechteck 7"/>
          <p:cNvSpPr>
            <a:spLocks noChangeArrowheads="1"/>
          </p:cNvSpPr>
          <p:nvPr/>
        </p:nvSpPr>
        <p:spPr bwMode="auto">
          <a:xfrm>
            <a:off x="5169024" y="3375371"/>
            <a:ext cx="3240360" cy="503238"/>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Font typeface="Arial" charset="0"/>
              <a:buNone/>
              <a:defRPr/>
            </a:pPr>
            <a:r>
              <a:rPr lang="de-DE" altLang="de-DE" sz="1400" dirty="0">
                <a:solidFill>
                  <a:srgbClr val="FF9900"/>
                </a:solidFill>
                <a:sym typeface="Wingdings 3" pitchFamily="18" charset="2"/>
              </a:rPr>
              <a:t> </a:t>
            </a:r>
            <a:r>
              <a:rPr lang="de-DE" altLang="de-DE" sz="1400" dirty="0">
                <a:solidFill>
                  <a:schemeClr val="tx1"/>
                </a:solidFill>
              </a:rPr>
              <a:t>Ihre Eingabe können Sie durch Klick auf das Auge-Symbol überprüfen.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568" y="1806674"/>
            <a:ext cx="8667750" cy="36290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1" name="Inhaltsplatzhalter 2"/>
          <p:cNvSpPr>
            <a:spLocks/>
          </p:cNvSpPr>
          <p:nvPr/>
        </p:nvSpPr>
        <p:spPr bwMode="auto">
          <a:xfrm>
            <a:off x="507339" y="1125538"/>
            <a:ext cx="89280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66700" indent="-266700"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r>
              <a:rPr lang="de-DE" altLang="de-DE" dirty="0">
                <a:solidFill>
                  <a:schemeClr val="tx1"/>
                </a:solidFill>
              </a:rPr>
              <a:t>Es öffnet sich das Fenster „Informationen über Neuigkeiten“.</a:t>
            </a:r>
            <a:endParaRPr lang="de-DE" altLang="de-DE" dirty="0"/>
          </a:p>
        </p:txBody>
      </p:sp>
      <p:sp>
        <p:nvSpPr>
          <p:cNvPr id="12292"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Programmstart – Neuigkeiten</a:t>
            </a:r>
          </a:p>
        </p:txBody>
      </p:sp>
      <p:sp>
        <p:nvSpPr>
          <p:cNvPr id="12293" name="Line 24"/>
          <p:cNvSpPr>
            <a:spLocks noChangeShapeType="1"/>
          </p:cNvSpPr>
          <p:nvPr/>
        </p:nvSpPr>
        <p:spPr bwMode="auto">
          <a:xfrm flipH="1" flipV="1">
            <a:off x="2753032" y="5260257"/>
            <a:ext cx="2433860" cy="580155"/>
          </a:xfrm>
          <a:prstGeom prst="line">
            <a:avLst/>
          </a:prstGeom>
          <a:noFill/>
          <a:ln w="25400">
            <a:solidFill>
              <a:schemeClr val="tx1"/>
            </a:solidFill>
            <a:round/>
            <a:headEnd/>
            <a:tailEnd type="arrow" w="med" len="med"/>
          </a:ln>
          <a:effectLst>
            <a:outerShdw dist="20000" dir="5400000" rotWithShape="0">
              <a:srgbClr val="000000">
                <a:alpha val="37999"/>
              </a:srgbClr>
            </a:outerShdw>
          </a:effectLst>
          <a:extLst>
            <a:ext uri="{909E8E84-426E-40DD-AFC4-6F175D3DCCD1}">
              <a14:hiddenFill xmlns:a14="http://schemas.microsoft.com/office/drawing/2010/main">
                <a:noFill/>
              </a14:hiddenFill>
            </a:ext>
          </a:extLst>
        </p:spPr>
        <p:txBody>
          <a:bodyPr/>
          <a:lstStyle/>
          <a:p>
            <a:endParaRPr lang="de-DE"/>
          </a:p>
        </p:txBody>
      </p:sp>
      <p:sp>
        <p:nvSpPr>
          <p:cNvPr id="12294" name="Oval 10"/>
          <p:cNvSpPr>
            <a:spLocks noChangeArrowheads="1"/>
          </p:cNvSpPr>
          <p:nvPr/>
        </p:nvSpPr>
        <p:spPr bwMode="auto">
          <a:xfrm>
            <a:off x="2340628" y="4992674"/>
            <a:ext cx="390393" cy="360362"/>
          </a:xfrm>
          <a:prstGeom prst="ellipse">
            <a:avLst/>
          </a:prstGeom>
          <a:noFill/>
          <a:ln w="2857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
        <p:nvSpPr>
          <p:cNvPr id="13319" name="Abgerundetes Rechteck 7"/>
          <p:cNvSpPr>
            <a:spLocks noChangeArrowheads="1"/>
          </p:cNvSpPr>
          <p:nvPr/>
        </p:nvSpPr>
        <p:spPr bwMode="auto">
          <a:xfrm>
            <a:off x="5186891" y="5589591"/>
            <a:ext cx="3847175" cy="503237"/>
          </a:xfrm>
          <a:prstGeom prst="roundRect">
            <a:avLst>
              <a:gd name="adj" fmla="val 16667"/>
            </a:avLst>
          </a:prstGeom>
          <a:solidFill>
            <a:schemeClr val="bg1"/>
          </a:solidFill>
          <a:ln w="28575" algn="ctr">
            <a:solidFill>
              <a:schemeClr val="accent1"/>
            </a:solidFill>
            <a:round/>
            <a:headEnd/>
            <a:tailEnd/>
          </a:ln>
          <a:effectLst>
            <a:outerShdw blurRad="50800" dist="38100" dir="2700000" algn="tl" rotWithShape="0">
              <a:prstClr val="black">
                <a:alpha val="40000"/>
              </a:prstClr>
            </a:outerShdw>
          </a:effectLst>
        </p:spPr>
        <p:txBody>
          <a:bodyPr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buClr>
                <a:srgbClr val="BCCC1A"/>
              </a:buClr>
              <a:buNone/>
              <a:defRPr/>
            </a:pPr>
            <a:r>
              <a:rPr lang="de-DE" altLang="de-DE" sz="1400" dirty="0">
                <a:solidFill>
                  <a:srgbClr val="FF9900"/>
                </a:solidFill>
                <a:sym typeface="Wingdings 3" pitchFamily="18" charset="2"/>
              </a:rPr>
              <a:t> </a:t>
            </a:r>
            <a:r>
              <a:rPr lang="de-DE" altLang="de-DE" sz="1400" dirty="0">
                <a:solidFill>
                  <a:schemeClr val="tx1"/>
                </a:solidFill>
              </a:rPr>
              <a:t>Wenn das Fenster nicht mehr angezeigt werden soll, entfernen Sie den Haken.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521" y="2643032"/>
            <a:ext cx="8712968" cy="358400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15" name="Inhaltsplatzhalter 2"/>
          <p:cNvSpPr>
            <a:spLocks noGrp="1"/>
          </p:cNvSpPr>
          <p:nvPr>
            <p:ph idx="1"/>
          </p:nvPr>
        </p:nvSpPr>
        <p:spPr>
          <a:xfrm>
            <a:off x="507339" y="1125538"/>
            <a:ext cx="8928000" cy="1439862"/>
          </a:xfrm>
        </p:spPr>
        <p:txBody>
          <a:bodyPr/>
          <a:lstStyle/>
          <a:p>
            <a:pPr marL="266700" indent="-266700" eaLnBrk="1" hangingPunct="1"/>
            <a:r>
              <a:rPr altLang="de-DE" dirty="0"/>
              <a:t>Die Strukturbereiche und Funktionalitäten werden rollenabhängig angezeigt. </a:t>
            </a:r>
          </a:p>
          <a:p>
            <a:pPr marL="266700" indent="-266700" eaLnBrk="1" hangingPunct="1"/>
            <a:r>
              <a:rPr altLang="de-DE" dirty="0"/>
              <a:t>Bei </a:t>
            </a:r>
            <a:r>
              <a:rPr lang="de-DE" altLang="de-DE" dirty="0"/>
              <a:t>Rollen mit Schreibberechtigung wird nach dem Anmelden der Benutzerbereich geöffnet, bei lesenden Rollen</a:t>
            </a:r>
            <a:r>
              <a:rPr altLang="de-DE" dirty="0"/>
              <a:t> der Öffentliche Bereich.</a:t>
            </a:r>
          </a:p>
        </p:txBody>
      </p:sp>
      <p:sp>
        <p:nvSpPr>
          <p:cNvPr id="13316" name="Titel 1"/>
          <p:cNvSpPr>
            <a:spLocks/>
          </p:cNvSpPr>
          <p:nvPr/>
        </p:nvSpPr>
        <p:spPr bwMode="auto">
          <a:xfrm>
            <a:off x="504000" y="333378"/>
            <a:ext cx="7500012"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r>
              <a:rPr lang="de-DE" altLang="de-DE" sz="2600" b="1" dirty="0">
                <a:solidFill>
                  <a:schemeClr val="tx1"/>
                </a:solidFill>
              </a:rPr>
              <a:t>Programmstart – Strukturbereiche</a:t>
            </a:r>
          </a:p>
        </p:txBody>
      </p:sp>
      <p:sp>
        <p:nvSpPr>
          <p:cNvPr id="13317" name="AutoShape 50"/>
          <p:cNvSpPr>
            <a:spLocks noChangeArrowheads="1"/>
          </p:cNvSpPr>
          <p:nvPr/>
        </p:nvSpPr>
        <p:spPr bwMode="auto">
          <a:xfrm>
            <a:off x="641322" y="4293096"/>
            <a:ext cx="1503366" cy="936104"/>
          </a:xfrm>
          <a:prstGeom prst="roundRect">
            <a:avLst>
              <a:gd name="adj" fmla="val 10222"/>
            </a:avLst>
          </a:prstGeom>
          <a:noFill/>
          <a:ln w="28575"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Aft>
                <a:spcPts val="600"/>
              </a:spcAft>
              <a:buClr>
                <a:srgbClr val="FF9900"/>
              </a:buClr>
              <a:buFont typeface="Arial" charset="0"/>
              <a:buChar char="•"/>
              <a:defRPr sz="2000">
                <a:solidFill>
                  <a:srgbClr val="1B367A"/>
                </a:solidFill>
                <a:latin typeface="Arial" charset="0"/>
                <a:cs typeface="Arial" charset="0"/>
              </a:defRPr>
            </a:lvl1pPr>
            <a:lvl2pPr marL="742950" indent="-285750" eaLnBrk="0" hangingPunct="0">
              <a:spcAft>
                <a:spcPts val="600"/>
              </a:spcAft>
              <a:buClr>
                <a:srgbClr val="FF9900"/>
              </a:buClr>
              <a:buFont typeface="Arial" charset="0"/>
              <a:buChar char="–"/>
              <a:defRPr sz="2000">
                <a:solidFill>
                  <a:srgbClr val="1B367A"/>
                </a:solidFill>
                <a:latin typeface="Arial" charset="0"/>
                <a:cs typeface="Arial" charset="0"/>
              </a:defRPr>
            </a:lvl2pPr>
            <a:lvl3pPr marL="1143000" indent="-228600" eaLnBrk="0" hangingPunct="0">
              <a:spcAft>
                <a:spcPts val="600"/>
              </a:spcAft>
              <a:buClr>
                <a:srgbClr val="FF9900"/>
              </a:buClr>
              <a:buFont typeface="Arial" charset="0"/>
              <a:buChar char="▪"/>
              <a:defRPr sz="2000">
                <a:solidFill>
                  <a:srgbClr val="1B367A"/>
                </a:solidFill>
                <a:latin typeface="Arial" charset="0"/>
                <a:cs typeface="Arial" charset="0"/>
              </a:defRPr>
            </a:lvl3pPr>
            <a:lvl4pPr marL="1600200" indent="-228600" eaLnBrk="0" hangingPunct="0">
              <a:spcAft>
                <a:spcPts val="600"/>
              </a:spcAft>
              <a:buClr>
                <a:srgbClr val="FF9900"/>
              </a:buClr>
              <a:buFont typeface="Arial" charset="0"/>
              <a:buChar char="-"/>
              <a:defRPr sz="2000">
                <a:solidFill>
                  <a:srgbClr val="1B367A"/>
                </a:solidFill>
                <a:latin typeface="Arial" charset="0"/>
                <a:cs typeface="Arial" charset="0"/>
              </a:defRPr>
            </a:lvl4pPr>
            <a:lvl5pPr marL="2057400" indent="-228600" eaLnBrk="0" hangingPunct="0">
              <a:spcAft>
                <a:spcPts val="600"/>
              </a:spcAft>
              <a:buClr>
                <a:srgbClr val="FF9900"/>
              </a:buClr>
              <a:buFont typeface="Arial" charset="0"/>
              <a:buChar char="»"/>
              <a:defRPr sz="2000">
                <a:solidFill>
                  <a:srgbClr val="1B367A"/>
                </a:solidFill>
                <a:latin typeface="Arial" charset="0"/>
                <a:cs typeface="Arial" charset="0"/>
              </a:defRPr>
            </a:lvl5pPr>
            <a:lvl6pPr marL="25146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6pPr>
            <a:lvl7pPr marL="29718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7pPr>
            <a:lvl8pPr marL="34290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8pPr>
            <a:lvl9pPr marL="3886200" indent="-228600" eaLnBrk="0" fontAlgn="base" hangingPunct="0">
              <a:spcBef>
                <a:spcPct val="0"/>
              </a:spcBef>
              <a:spcAft>
                <a:spcPts val="600"/>
              </a:spcAft>
              <a:buClr>
                <a:srgbClr val="FF9900"/>
              </a:buClr>
              <a:buFont typeface="Arial" charset="0"/>
              <a:buChar char="»"/>
              <a:defRPr sz="2000">
                <a:solidFill>
                  <a:srgbClr val="1B367A"/>
                </a:solidFill>
                <a:latin typeface="Arial" charset="0"/>
                <a:cs typeface="Arial" charset="0"/>
              </a:defRPr>
            </a:lvl9pPr>
          </a:lstStyle>
          <a:p>
            <a:pPr eaLnBrk="1" hangingPunct="1">
              <a:spcAft>
                <a:spcPct val="0"/>
              </a:spcAft>
              <a:buClrTx/>
              <a:buFontTx/>
              <a:buNone/>
            </a:pPr>
            <a:endParaRPr lang="de-DE" altLang="de-DE" sz="1800">
              <a:solidFill>
                <a:schemeClr val="tx1"/>
              </a:solidFill>
            </a:endParaRPr>
          </a:p>
        </p:txBody>
      </p:sp>
    </p:spTree>
  </p:cSld>
  <p:clrMapOvr>
    <a:masterClrMapping/>
  </p:clrMapOvr>
</p:sld>
</file>

<file path=ppt/theme/theme1.xml><?xml version="1.0" encoding="utf-8"?>
<a:theme xmlns:a="http://schemas.openxmlformats.org/drawingml/2006/main" name="3_ISB_PPT_Vorlage_2013">
  <a:themeElements>
    <a:clrScheme name="ISB_Farben">
      <a:dk1>
        <a:srgbClr val="1B367A"/>
      </a:dk1>
      <a:lt1>
        <a:srgbClr val="FFFFFF"/>
      </a:lt1>
      <a:dk2>
        <a:srgbClr val="1B367A"/>
      </a:dk2>
      <a:lt2>
        <a:srgbClr val="FFFFFF"/>
      </a:lt2>
      <a:accent1>
        <a:srgbClr val="7EA1D3"/>
      </a:accent1>
      <a:accent2>
        <a:srgbClr val="BCCC1A"/>
      </a:accent2>
      <a:accent3>
        <a:srgbClr val="7030A0"/>
      </a:accent3>
      <a:accent4>
        <a:srgbClr val="D3B5E9"/>
      </a:accent4>
      <a:accent5>
        <a:srgbClr val="8A92AE"/>
      </a:accent5>
      <a:accent6>
        <a:srgbClr val="D8DAE4"/>
      </a:accent6>
      <a:hlink>
        <a:srgbClr val="FF0000"/>
      </a:hlink>
      <a:folHlink>
        <a:srgbClr val="BCCC1A"/>
      </a:folHlink>
    </a:clrScheme>
    <a:fontScheme name="3_ISB_PPT_Vorlage_2013">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2">
      <a:majorFont>
        <a:latin typeface="Calibri"/>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ISB_PPT_Vorlage_2013</Template>
  <TotalTime>0</TotalTime>
  <Words>5030</Words>
  <Application>Microsoft Office PowerPoint</Application>
  <PresentationFormat>A4-Papier (210 x 297 mm)</PresentationFormat>
  <Paragraphs>400</Paragraphs>
  <Slides>40</Slides>
  <Notes>40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40</vt:i4>
      </vt:variant>
    </vt:vector>
  </HeadingPairs>
  <TitlesOfParts>
    <vt:vector size="43" baseType="lpstr">
      <vt:lpstr>Arial</vt:lpstr>
      <vt:lpstr>Times New Roman</vt:lpstr>
      <vt:lpstr>3_ISB_PPT_Vorlage_2013</vt:lpstr>
      <vt:lpstr>PowerPoint-Präsentation</vt:lpstr>
      <vt:lpstr>Die Handlungshilfe 4.0</vt:lpstr>
      <vt:lpstr>Aufbau und Funktionen des Programms</vt:lpstr>
      <vt:lpstr>Benutzerrollen (Rollenkonzept)</vt:lpstr>
      <vt:lpstr>Rollenübersicht</vt:lpstr>
      <vt:lpstr>Programmstart: Seite aufrufen und anmelden</vt:lpstr>
      <vt:lpstr>PowerPoint-Präsentation</vt:lpstr>
      <vt:lpstr>PowerPoint-Präsentation</vt:lpstr>
      <vt:lpstr>PowerPoint-Präsentation</vt:lpstr>
      <vt:lpstr>Aufbau der Programmoberfläche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Startseite; zuletzt bearbeiteter Prüffall</vt:lpstr>
      <vt:lpstr>      Strukturbereich aus-/einblenden</vt:lpstr>
      <vt:lpstr>      Suchen über die Hauptmenüleiste</vt:lpstr>
      <vt:lpstr>      Suchen über die Hauptmenüleiste</vt:lpstr>
      <vt:lpstr>      Suchen über die Hauptmenüleiste</vt:lpstr>
      <vt:lpstr>Suchen mit der Browser-Suchfunktion</vt:lpstr>
      <vt:lpstr>Erläuterungen</vt:lpstr>
      <vt:lpstr>Strukturbaum drucken</vt:lpstr>
      <vt:lpstr>Strukturbaum drucken</vt:lpstr>
      <vt:lpstr>Weitere Druckfunktionen</vt:lpstr>
      <vt:lpstr>Weitere Druckfunktionen: Druckmenü</vt:lpstr>
      <vt:lpstr>PowerPoint-Präsentation</vt:lpstr>
      <vt:lpstr>Passwort ändern</vt:lpstr>
      <vt:lpstr>Info</vt:lpstr>
      <vt:lpstr>PowerPoint-Präsentation</vt:lpstr>
      <vt:lpstr>Verlassen der Seite und Beenden des Programms</vt:lpstr>
    </vt:vector>
  </TitlesOfParts>
  <Company>ISB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Schulungskonzept für die Anwender der HH 4.0</dc:title>
  <dc:creator>Irina Klink</dc:creator>
  <cp:lastModifiedBy>Schaale, Ariane</cp:lastModifiedBy>
  <cp:revision>1067</cp:revision>
  <cp:lastPrinted>2022-10-05T10:26:50Z</cp:lastPrinted>
  <dcterms:created xsi:type="dcterms:W3CDTF">2013-05-27T15:37:43Z</dcterms:created>
  <dcterms:modified xsi:type="dcterms:W3CDTF">2024-04-30T15:30:25Z</dcterms:modified>
</cp:coreProperties>
</file>